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48" r:id="rId1"/>
  </p:sldMasterIdLst>
  <p:notesMasterIdLst>
    <p:notesMasterId r:id="rId24"/>
  </p:notesMasterIdLst>
  <p:handoutMasterIdLst>
    <p:handoutMasterId r:id="rId25"/>
  </p:handoutMasterIdLst>
  <p:sldIdLst>
    <p:sldId id="263" r:id="rId2"/>
    <p:sldId id="285" r:id="rId3"/>
    <p:sldId id="286" r:id="rId4"/>
    <p:sldId id="287" r:id="rId5"/>
    <p:sldId id="315" r:id="rId6"/>
    <p:sldId id="289" r:id="rId7"/>
    <p:sldId id="290" r:id="rId8"/>
    <p:sldId id="292" r:id="rId9"/>
    <p:sldId id="312" r:id="rId10"/>
    <p:sldId id="301" r:id="rId11"/>
    <p:sldId id="302" r:id="rId12"/>
    <p:sldId id="303" r:id="rId13"/>
    <p:sldId id="295" r:id="rId14"/>
    <p:sldId id="293" r:id="rId15"/>
    <p:sldId id="291" r:id="rId16"/>
    <p:sldId id="306" r:id="rId17"/>
    <p:sldId id="304" r:id="rId18"/>
    <p:sldId id="305" r:id="rId19"/>
    <p:sldId id="297" r:id="rId20"/>
    <p:sldId id="298" r:id="rId21"/>
    <p:sldId id="311" r:id="rId22"/>
    <p:sldId id="310" r:id="rId23"/>
  </p:sldIdLst>
  <p:sldSz cx="9144000" cy="6858000" type="screen4x3"/>
  <p:notesSz cx="6858000" cy="9144000"/>
  <p:defaultTextStyle>
    <a:defPPr>
      <a:defRPr lang="it-IT"/>
    </a:defPPr>
    <a:lvl1pPr algn="l" rtl="0" eaLnBrk="0" fontAlgn="base" hangingPunct="0">
      <a:spcBef>
        <a:spcPct val="0"/>
      </a:spcBef>
      <a:spcAft>
        <a:spcPct val="0"/>
      </a:spcAft>
      <a:defRPr sz="9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9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9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9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9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sz="9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sz="9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sz="9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sz="9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78364B"/>
    <a:srgbClr val="006778"/>
    <a:srgbClr val="AAC9B6"/>
    <a:srgbClr val="822433"/>
    <a:srgbClr val="830022"/>
    <a:srgbClr val="7900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essuno stile, nessuna grigli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5AB1C69-6EDB-4FF4-983F-18BD219EF322}" styleName="Stile medio 2 - Colore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Stile medio 2 - Colore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684" autoAdjust="0"/>
    <p:restoredTop sz="78365" autoAdjust="0"/>
  </p:normalViewPr>
  <p:slideViewPr>
    <p:cSldViewPr>
      <p:cViewPr varScale="1">
        <p:scale>
          <a:sx n="90" d="100"/>
          <a:sy n="90" d="100"/>
        </p:scale>
        <p:origin x="2100" y="90"/>
      </p:cViewPr>
      <p:guideLst>
        <p:guide orient="horz" pos="2160"/>
        <p:guide pos="2880"/>
      </p:guideLst>
    </p:cSldViewPr>
  </p:slideViewPr>
  <p:outlineViewPr>
    <p:cViewPr>
      <p:scale>
        <a:sx n="66" d="100"/>
        <a:sy n="66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110" d="100"/>
          <a:sy n="110" d="100"/>
        </p:scale>
        <p:origin x="-1688" y="-11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812E55EB-21FE-4355-BF4B-8CFDCE6A07DC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it-IT" altLang="it-IT"/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5884A3D8-82D8-406D-AE77-85A07DF4E1E2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it-IT" altLang="it-IT"/>
          </a:p>
        </p:txBody>
      </p:sp>
      <p:sp>
        <p:nvSpPr>
          <p:cNvPr id="3076" name="Rectangle 4">
            <a:extLst>
              <a:ext uri="{FF2B5EF4-FFF2-40B4-BE49-F238E27FC236}">
                <a16:creationId xmlns:a16="http://schemas.microsoft.com/office/drawing/2014/main" id="{F7215AAB-996D-4F84-BDCB-BDD6EE316991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it-IT" altLang="it-IT"/>
          </a:p>
        </p:txBody>
      </p:sp>
      <p:sp>
        <p:nvSpPr>
          <p:cNvPr id="3077" name="Rectangle 5">
            <a:extLst>
              <a:ext uri="{FF2B5EF4-FFF2-40B4-BE49-F238E27FC236}">
                <a16:creationId xmlns:a16="http://schemas.microsoft.com/office/drawing/2014/main" id="{3146A847-D07C-492B-B675-ED550D9E6D9F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32CB2309-DEF8-49E9-BC1E-F4F22FC7BE1C}" type="slidenum">
              <a:rPr lang="it-IT" altLang="it-IT"/>
              <a:pPr>
                <a:defRPr/>
              </a:pPr>
              <a:t>‹#›</a:t>
            </a:fld>
            <a:endParaRPr lang="it-IT" alt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93C255EA-2895-4348-9711-EE4506355D4A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it-IT" altLang="it-IT"/>
          </a:p>
        </p:txBody>
      </p:sp>
      <p:sp>
        <p:nvSpPr>
          <p:cNvPr id="5123" name="Rectangle 3">
            <a:extLst>
              <a:ext uri="{FF2B5EF4-FFF2-40B4-BE49-F238E27FC236}">
                <a16:creationId xmlns:a16="http://schemas.microsoft.com/office/drawing/2014/main" id="{557E82AA-A9E2-41F7-AFDD-F694C689D5C5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it-IT" altLang="it-IT"/>
          </a:p>
        </p:txBody>
      </p:sp>
      <p:sp>
        <p:nvSpPr>
          <p:cNvPr id="205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5125" name="Rectangle 5">
            <a:extLst>
              <a:ext uri="{FF2B5EF4-FFF2-40B4-BE49-F238E27FC236}">
                <a16:creationId xmlns:a16="http://schemas.microsoft.com/office/drawing/2014/main" id="{563E4E19-A835-4BA0-83E4-DD90A91F627E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it-IT" altLang="it-IT" noProof="0"/>
              <a:t>Fare clic per modificare gli stili del testo dello schema</a:t>
            </a:r>
          </a:p>
          <a:p>
            <a:pPr lvl="1"/>
            <a:r>
              <a:rPr lang="it-IT" altLang="it-IT" noProof="0"/>
              <a:t>Secondo livello</a:t>
            </a:r>
          </a:p>
          <a:p>
            <a:pPr lvl="2"/>
            <a:r>
              <a:rPr lang="it-IT" altLang="it-IT" noProof="0"/>
              <a:t>Terzo livello</a:t>
            </a:r>
          </a:p>
          <a:p>
            <a:pPr lvl="3"/>
            <a:r>
              <a:rPr lang="it-IT" altLang="it-IT" noProof="0"/>
              <a:t>Quarto livello</a:t>
            </a:r>
          </a:p>
          <a:p>
            <a:pPr lvl="4"/>
            <a:r>
              <a:rPr lang="it-IT" altLang="it-IT" noProof="0"/>
              <a:t>Quinto livello</a:t>
            </a:r>
          </a:p>
        </p:txBody>
      </p:sp>
      <p:sp>
        <p:nvSpPr>
          <p:cNvPr id="5126" name="Rectangle 6">
            <a:extLst>
              <a:ext uri="{FF2B5EF4-FFF2-40B4-BE49-F238E27FC236}">
                <a16:creationId xmlns:a16="http://schemas.microsoft.com/office/drawing/2014/main" id="{6C70CE83-D827-44F8-B24F-B034C73B6290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it-IT" altLang="it-IT"/>
          </a:p>
        </p:txBody>
      </p:sp>
      <p:sp>
        <p:nvSpPr>
          <p:cNvPr id="5127" name="Rectangle 7">
            <a:extLst>
              <a:ext uri="{FF2B5EF4-FFF2-40B4-BE49-F238E27FC236}">
                <a16:creationId xmlns:a16="http://schemas.microsoft.com/office/drawing/2014/main" id="{B42D10D8-7FB3-48EB-9933-A3246227371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0BD935CA-3C3B-47B5-B52B-F13E37D8C3A5}" type="slidenum">
              <a:rPr lang="it-IT" altLang="it-IT"/>
              <a:pPr>
                <a:defRPr/>
              </a:pPr>
              <a:t>‹#›</a:t>
            </a:fld>
            <a:endParaRPr lang="it-IT" alt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161C2232-5BC2-473E-8A7C-7360F971B0B5}" type="slidenum">
              <a:rPr lang="it-IT" altLang="it-IT" sz="1200" smtClean="0">
                <a:solidFill>
                  <a:schemeClr val="tx1"/>
                </a:solidFill>
              </a:rPr>
              <a:pPr/>
              <a:t>1</a:t>
            </a:fld>
            <a:endParaRPr lang="it-IT" altLang="it-IT" sz="1200" smtClean="0">
              <a:solidFill>
                <a:schemeClr val="tx1"/>
              </a:solidFill>
            </a:endParaRPr>
          </a:p>
        </p:txBody>
      </p:sp>
      <p:sp>
        <p:nvSpPr>
          <p:cNvPr id="51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it-IT" altLang="it-IT" baseline="0" dirty="0" smtClean="0"/>
              <a:t>Per questo progetto di tesi h</a:t>
            </a:r>
            <a:r>
              <a:rPr lang="it-IT" altLang="it-IT" dirty="0" smtClean="0"/>
              <a:t>o collaborato con il lab</a:t>
            </a:r>
            <a:r>
              <a:rPr lang="it-IT" altLang="it-IT" baseline="0" dirty="0" smtClean="0"/>
              <a:t> di comp vision diretto dal prof 5. </a:t>
            </a:r>
          </a:p>
          <a:p>
            <a:pPr eaLnBrk="1" hangingPunct="1"/>
            <a:r>
              <a:rPr lang="it-IT" altLang="it-IT" baseline="0" dirty="0" smtClean="0"/>
              <a:t>Il </a:t>
            </a:r>
            <a:r>
              <a:rPr lang="it-IT" altLang="it-IT" baseline="0" dirty="0" smtClean="0"/>
              <a:t>lavoro che ho svolto riguarda un sistema di riconoscimento delle menzogne utilizzando dei piccoli movimenti facciali, le Action Unit.</a:t>
            </a:r>
            <a:endParaRPr lang="it-IT" altLang="it-IT" dirty="0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Una </a:t>
            </a:r>
            <a:r>
              <a:rPr lang="en-US" dirty="0" err="1" smtClean="0"/>
              <a:t>volta</a:t>
            </a:r>
            <a:r>
              <a:rPr lang="en-US" dirty="0" smtClean="0"/>
              <a:t> </a:t>
            </a:r>
            <a:r>
              <a:rPr lang="en-US" dirty="0" err="1" smtClean="0"/>
              <a:t>identificati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</a:t>
            </a:r>
            <a:r>
              <a:rPr lang="en-US" dirty="0" smtClean="0"/>
              <a:t> landmark, per </a:t>
            </a:r>
            <a:r>
              <a:rPr lang="en-US" baseline="0" dirty="0" err="1" smtClean="0"/>
              <a:t>facilitare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l’estrazione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delle</a:t>
            </a:r>
            <a:r>
              <a:rPr lang="en-US" baseline="0" dirty="0" smtClean="0"/>
              <a:t> feature, </a:t>
            </a:r>
            <a:r>
              <a:rPr lang="en-US" baseline="0" dirty="0" err="1" smtClean="0"/>
              <a:t>alliniamo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l’immagine</a:t>
            </a:r>
            <a:r>
              <a:rPr lang="en-US" baseline="0" dirty="0" smtClean="0"/>
              <a:t> ad </a:t>
            </a:r>
            <a:r>
              <a:rPr lang="en-US" baseline="0" dirty="0" err="1" smtClean="0"/>
              <a:t>una</a:t>
            </a:r>
            <a:r>
              <a:rPr lang="en-US" baseline="0" dirty="0" smtClean="0"/>
              <a:t> frame di </a:t>
            </a:r>
            <a:r>
              <a:rPr lang="en-US" baseline="0" dirty="0" err="1" smtClean="0"/>
              <a:t>riferimento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frontale</a:t>
            </a:r>
            <a:r>
              <a:rPr lang="en-US" baseline="0" dirty="0" smtClean="0"/>
              <a:t> e la </a:t>
            </a:r>
            <a:r>
              <a:rPr lang="en-US" baseline="0" dirty="0" err="1" smtClean="0"/>
              <a:t>mascheriamo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rimuovendo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tutte</a:t>
            </a:r>
            <a:r>
              <a:rPr lang="en-US" baseline="0" dirty="0" smtClean="0"/>
              <a:t> le </a:t>
            </a:r>
            <a:r>
              <a:rPr lang="en-US" baseline="0" dirty="0" err="1" smtClean="0"/>
              <a:t>informazioni</a:t>
            </a:r>
            <a:r>
              <a:rPr lang="en-US" baseline="0" dirty="0" smtClean="0"/>
              <a:t> non </a:t>
            </a:r>
            <a:r>
              <a:rPr lang="en-US" baseline="0" dirty="0" err="1" smtClean="0"/>
              <a:t>necessarie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D935CA-3C3B-47B5-B52B-F13E37D8C3A5}" type="slidenum">
              <a:rPr lang="it-IT" altLang="it-IT" smtClean="0"/>
              <a:pPr>
                <a:defRPr/>
              </a:pPr>
              <a:t>10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29903124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volta</a:t>
            </a:r>
            <a:r>
              <a:rPr lang="en-US" dirty="0" smtClean="0"/>
              <a:t> </a:t>
            </a:r>
            <a:r>
              <a:rPr lang="en-US" dirty="0" err="1" smtClean="0"/>
              <a:t>allineata</a:t>
            </a:r>
            <a:r>
              <a:rPr lang="en-US" dirty="0" smtClean="0"/>
              <a:t> </a:t>
            </a:r>
            <a:r>
              <a:rPr lang="en-US" dirty="0" err="1" smtClean="0"/>
              <a:t>l’immagine</a:t>
            </a:r>
            <a:r>
              <a:rPr lang="en-US" dirty="0" smtClean="0"/>
              <a:t> </a:t>
            </a:r>
            <a:r>
              <a:rPr lang="en-US" dirty="0" err="1" smtClean="0"/>
              <a:t>procediamo</a:t>
            </a:r>
            <a:r>
              <a:rPr lang="en-US" dirty="0" smtClean="0"/>
              <a:t> </a:t>
            </a:r>
            <a:r>
              <a:rPr lang="en-US" dirty="0" err="1" smtClean="0"/>
              <a:t>all’estrazione</a:t>
            </a:r>
            <a:r>
              <a:rPr lang="en-US" dirty="0" smtClean="0"/>
              <a:t> </a:t>
            </a:r>
            <a:r>
              <a:rPr lang="en-US" dirty="0" err="1" smtClean="0"/>
              <a:t>delle</a:t>
            </a:r>
            <a:r>
              <a:rPr lang="en-US" dirty="0" smtClean="0"/>
              <a:t> feature.</a:t>
            </a:r>
          </a:p>
          <a:p>
            <a:r>
              <a:rPr lang="en-US" dirty="0" smtClean="0"/>
              <a:t>Ci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sono</a:t>
            </a:r>
            <a:r>
              <a:rPr lang="en-US" baseline="0" dirty="0" smtClean="0"/>
              <a:t> due tipi di features </a:t>
            </a:r>
            <a:r>
              <a:rPr lang="en-US" baseline="0" dirty="0" err="1" smtClean="0"/>
              <a:t>che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estraiamo</a:t>
            </a:r>
            <a:r>
              <a:rPr lang="en-US" baseline="0" dirty="0" smtClean="0"/>
              <a:t>: appearance features e geometry features.</a:t>
            </a:r>
          </a:p>
          <a:p>
            <a:r>
              <a:rPr lang="en-US" baseline="0" dirty="0" smtClean="0"/>
              <a:t>Le </a:t>
            </a:r>
            <a:r>
              <a:rPr lang="en-US" baseline="0" dirty="0" err="1" smtClean="0"/>
              <a:t>appeareance</a:t>
            </a:r>
            <a:r>
              <a:rPr lang="en-US" baseline="0" dirty="0" smtClean="0"/>
              <a:t> features </a:t>
            </a:r>
            <a:r>
              <a:rPr lang="en-US" baseline="0" dirty="0" err="1" smtClean="0"/>
              <a:t>si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ottengono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analizzando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l’orientamento</a:t>
            </a:r>
            <a:r>
              <a:rPr lang="en-US" baseline="0" dirty="0" smtClean="0"/>
              <a:t> e la </a:t>
            </a:r>
            <a:r>
              <a:rPr lang="en-US" baseline="0" dirty="0" err="1" smtClean="0"/>
              <a:t>graduazione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colori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nell’immagine</a:t>
            </a:r>
            <a:r>
              <a:rPr lang="en-US" baseline="0" dirty="0" smtClean="0"/>
              <a:t>, e </a:t>
            </a:r>
            <a:r>
              <a:rPr lang="en-US" baseline="0" dirty="0" err="1" smtClean="0"/>
              <a:t>vengono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estratte</a:t>
            </a:r>
            <a:r>
              <a:rPr lang="en-US" baseline="0" dirty="0" smtClean="0"/>
              <a:t> sotto forma di </a:t>
            </a:r>
            <a:r>
              <a:rPr lang="en-US" baseline="0" dirty="0" err="1" smtClean="0"/>
              <a:t>HoG</a:t>
            </a:r>
            <a:r>
              <a:rPr lang="en-US" baseline="0" dirty="0" smtClean="0"/>
              <a:t>. </a:t>
            </a:r>
          </a:p>
          <a:p>
            <a:r>
              <a:rPr lang="en-US" baseline="0" dirty="0" err="1" smtClean="0"/>
              <a:t>All’HoG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applichiamo</a:t>
            </a:r>
            <a:r>
              <a:rPr lang="en-US" baseline="0" dirty="0" smtClean="0"/>
              <a:t> </a:t>
            </a:r>
            <a:r>
              <a:rPr lang="en-US" baseline="0" dirty="0" smtClean="0"/>
              <a:t>la PCA, </a:t>
            </a:r>
            <a:r>
              <a:rPr lang="en-US" baseline="0" dirty="0" err="1" smtClean="0"/>
              <a:t>una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tecnica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statistica</a:t>
            </a:r>
            <a:r>
              <a:rPr lang="en-US" baseline="0" dirty="0" smtClean="0"/>
              <a:t> per </a:t>
            </a:r>
            <a:r>
              <a:rPr lang="en-US" baseline="0" dirty="0" err="1" smtClean="0"/>
              <a:t>ridurre</a:t>
            </a:r>
            <a:r>
              <a:rPr lang="en-US" baseline="0" dirty="0" smtClean="0"/>
              <a:t> la </a:t>
            </a:r>
            <a:r>
              <a:rPr lang="en-US" baseline="0" dirty="0" err="1" smtClean="0"/>
              <a:t>dimensione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dati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mantenendo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massimo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dell’informazione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ed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arriviamo</a:t>
            </a:r>
            <a:r>
              <a:rPr lang="en-US" baseline="0" dirty="0" smtClean="0"/>
              <a:t> ad </a:t>
            </a:r>
            <a:r>
              <a:rPr lang="en-US" baseline="0" dirty="0" err="1" smtClean="0"/>
              <a:t>avere</a:t>
            </a:r>
            <a:r>
              <a:rPr lang="en-US" baseline="0" dirty="0" smtClean="0"/>
              <a:t> un </a:t>
            </a:r>
            <a:r>
              <a:rPr lang="en-US" baseline="0" dirty="0" err="1" smtClean="0"/>
              <a:t>vettore</a:t>
            </a:r>
            <a:r>
              <a:rPr lang="en-US" baseline="0" dirty="0" smtClean="0"/>
              <a:t> di 1379 features.</a:t>
            </a:r>
          </a:p>
          <a:p>
            <a:r>
              <a:rPr lang="en-US" baseline="0" dirty="0" smtClean="0"/>
              <a:t>Le geometry features </a:t>
            </a:r>
            <a:r>
              <a:rPr lang="en-US" baseline="0" dirty="0" err="1" smtClean="0"/>
              <a:t>invece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dipendono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dalla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posizione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dei</a:t>
            </a:r>
            <a:r>
              <a:rPr lang="en-US" baseline="0" dirty="0" smtClean="0"/>
              <a:t> landmark e </a:t>
            </a:r>
            <a:r>
              <a:rPr lang="en-US" baseline="0" dirty="0" err="1" smtClean="0"/>
              <a:t>dai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parametri</a:t>
            </a:r>
            <a:r>
              <a:rPr lang="en-US" baseline="0" dirty="0" smtClean="0"/>
              <a:t> del CLM </a:t>
            </a:r>
            <a:r>
              <a:rPr lang="en-US" baseline="0" dirty="0" err="1" smtClean="0"/>
              <a:t>usato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nella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seconda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fase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della</a:t>
            </a:r>
            <a:r>
              <a:rPr lang="en-US" baseline="0" dirty="0" smtClean="0"/>
              <a:t> landmark detection</a:t>
            </a:r>
          </a:p>
          <a:p>
            <a:r>
              <a:rPr lang="en-US" baseline="0" dirty="0" err="1" smtClean="0"/>
              <a:t>Arriviamo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cosi</a:t>
            </a:r>
            <a:r>
              <a:rPr lang="en-US" baseline="0" dirty="0" smtClean="0"/>
              <a:t>’ ad un </a:t>
            </a:r>
            <a:r>
              <a:rPr lang="en-US" baseline="0" dirty="0" err="1" smtClean="0"/>
              <a:t>totale</a:t>
            </a:r>
            <a:r>
              <a:rPr lang="en-US" baseline="0" dirty="0" smtClean="0"/>
              <a:t> di 1606 features </a:t>
            </a:r>
            <a:r>
              <a:rPr lang="en-US" baseline="0" dirty="0" err="1" smtClean="0"/>
              <a:t>che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descrivono</a:t>
            </a:r>
            <a:r>
              <a:rPr lang="en-US" baseline="0" dirty="0" smtClean="0"/>
              <a:t> la </a:t>
            </a:r>
            <a:r>
              <a:rPr lang="en-US" baseline="0" dirty="0" err="1" smtClean="0"/>
              <a:t>faccia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D935CA-3C3B-47B5-B52B-F13E37D8C3A5}" type="slidenum">
              <a:rPr lang="it-IT" altLang="it-IT" smtClean="0"/>
              <a:pPr>
                <a:defRPr/>
              </a:pPr>
              <a:t>11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39800588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Una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volta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abbiamo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questo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vettore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passo</a:t>
            </a:r>
            <a:r>
              <a:rPr lang="en-US" baseline="0" dirty="0" smtClean="0"/>
              <a:t> successive e’ </a:t>
            </a:r>
            <a:r>
              <a:rPr lang="en-US" baseline="0" dirty="0" err="1" smtClean="0"/>
              <a:t>quello</a:t>
            </a:r>
            <a:r>
              <a:rPr lang="en-US" baseline="0" dirty="0" smtClean="0"/>
              <a:t> di </a:t>
            </a:r>
            <a:r>
              <a:rPr lang="en-US" baseline="0" dirty="0" err="1" smtClean="0"/>
              <a:t>identificare</a:t>
            </a:r>
            <a:r>
              <a:rPr lang="en-US" baseline="0" dirty="0" smtClean="0"/>
              <a:t> le AU e la </a:t>
            </a:r>
            <a:r>
              <a:rPr lang="en-US" baseline="0" dirty="0" err="1" smtClean="0"/>
              <a:t>loro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intensita</a:t>
            </a:r>
            <a:r>
              <a:rPr lang="en-US" baseline="0" dirty="0" smtClean="0"/>
              <a:t>’.</a:t>
            </a:r>
          </a:p>
          <a:p>
            <a:r>
              <a:rPr lang="en-US" baseline="0" dirty="0" smtClean="0"/>
              <a:t>Per </a:t>
            </a:r>
            <a:r>
              <a:rPr lang="en-US" baseline="0" dirty="0" err="1" smtClean="0"/>
              <a:t>identificare</a:t>
            </a:r>
            <a:r>
              <a:rPr lang="en-US" baseline="0" dirty="0" smtClean="0"/>
              <a:t> le </a:t>
            </a:r>
            <a:r>
              <a:rPr lang="en-US" baseline="0" dirty="0" err="1" smtClean="0"/>
              <a:t>occorrenze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delle</a:t>
            </a:r>
            <a:r>
              <a:rPr lang="en-US" baseline="0" dirty="0" smtClean="0"/>
              <a:t> AU </a:t>
            </a:r>
            <a:r>
              <a:rPr lang="en-US" baseline="0" dirty="0" err="1" smtClean="0"/>
              <a:t>utilizziamo</a:t>
            </a:r>
            <a:r>
              <a:rPr lang="en-US" baseline="0" dirty="0" smtClean="0"/>
              <a:t> un SVM, </a:t>
            </a:r>
            <a:r>
              <a:rPr lang="en-US" baseline="0" dirty="0" err="1" smtClean="0"/>
              <a:t>mentre</a:t>
            </a:r>
            <a:r>
              <a:rPr lang="en-US" baseline="0" dirty="0" smtClean="0"/>
              <a:t> per </a:t>
            </a:r>
            <a:r>
              <a:rPr lang="en-US" baseline="0" dirty="0" err="1" smtClean="0"/>
              <a:t>stimarne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l’intensita</a:t>
            </a:r>
            <a:r>
              <a:rPr lang="en-US" baseline="0" dirty="0" smtClean="0"/>
              <a:t>’ un SVR. In </a:t>
            </a:r>
            <a:r>
              <a:rPr lang="en-US" baseline="0" dirty="0" err="1" smtClean="0"/>
              <a:t>ambedue</a:t>
            </a:r>
            <a:r>
              <a:rPr lang="en-US" baseline="0" dirty="0" smtClean="0"/>
              <a:t> I </a:t>
            </a:r>
            <a:r>
              <a:rPr lang="en-US" baseline="0" dirty="0" err="1" smtClean="0"/>
              <a:t>casi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utilizzano</a:t>
            </a:r>
            <a:r>
              <a:rPr lang="en-US" baseline="0" dirty="0" smtClean="0"/>
              <a:t> linear kernel.</a:t>
            </a:r>
          </a:p>
          <a:p>
            <a:endParaRPr lang="en-US" baseline="0" dirty="0" smtClean="0"/>
          </a:p>
          <a:p>
            <a:r>
              <a:rPr lang="en-US" dirty="0" smtClean="0"/>
              <a:t>Multiclass Support Vector Machines: SVM in </a:t>
            </a:r>
            <a:r>
              <a:rPr lang="en-US" dirty="0" err="1" smtClean="0"/>
              <a:t>cascata</a:t>
            </a:r>
            <a:r>
              <a:rPr lang="en-US" dirty="0" smtClean="0"/>
              <a:t> in </a:t>
            </a:r>
            <a:r>
              <a:rPr lang="en-US" dirty="0" err="1" smtClean="0"/>
              <a:t>grado</a:t>
            </a:r>
            <a:r>
              <a:rPr lang="en-US" dirty="0" smtClean="0"/>
              <a:t> di </a:t>
            </a:r>
            <a:r>
              <a:rPr lang="en-US" dirty="0" err="1" smtClean="0"/>
              <a:t>riconoscere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piu</a:t>
            </a:r>
            <a:r>
              <a:rPr lang="en-US" baseline="0" dirty="0" smtClean="0"/>
              <a:t>’ di </a:t>
            </a:r>
            <a:r>
              <a:rPr lang="en-US" baseline="0" dirty="0" err="1" smtClean="0"/>
              <a:t>una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classe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D935CA-3C3B-47B5-B52B-F13E37D8C3A5}" type="slidenum">
              <a:rPr lang="it-IT" altLang="it-IT" smtClean="0"/>
              <a:pPr>
                <a:defRPr/>
              </a:pPr>
              <a:t>12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26621836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err="1" smtClean="0"/>
              <a:t>Questi</a:t>
            </a:r>
            <a:r>
              <a:rPr lang="en-US" baseline="0" dirty="0" smtClean="0"/>
              <a:t> Support Vector Machine </a:t>
            </a:r>
            <a:r>
              <a:rPr lang="en-US" baseline="0" dirty="0" err="1" smtClean="0"/>
              <a:t>sono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stati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allenati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diversi</a:t>
            </a:r>
            <a:r>
              <a:rPr lang="en-US" baseline="0" dirty="0" smtClean="0"/>
              <a:t> dataset </a:t>
            </a:r>
            <a:r>
              <a:rPr lang="en-US" baseline="0" dirty="0" err="1" smtClean="0"/>
              <a:t>che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consistono</a:t>
            </a:r>
            <a:r>
              <a:rPr lang="en-US" baseline="0" dirty="0" smtClean="0"/>
              <a:t> in video </a:t>
            </a:r>
            <a:r>
              <a:rPr lang="en-US" baseline="0" dirty="0" smtClean="0"/>
              <a:t>di </a:t>
            </a:r>
            <a:r>
              <a:rPr lang="en-US" baseline="0" dirty="0" err="1" smtClean="0"/>
              <a:t>soggetti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che</a:t>
            </a:r>
            <a:r>
              <a:rPr lang="en-US" baseline="0" dirty="0" smtClean="0"/>
              <a:t> </a:t>
            </a:r>
            <a:r>
              <a:rPr lang="en-US" dirty="0" err="1" smtClean="0"/>
              <a:t>mostrano</a:t>
            </a:r>
            <a:r>
              <a:rPr lang="en-US" dirty="0" smtClean="0"/>
              <a:t> </a:t>
            </a:r>
            <a:r>
              <a:rPr lang="en-US" dirty="0" err="1" smtClean="0"/>
              <a:t>risposte</a:t>
            </a:r>
            <a:r>
              <a:rPr lang="en-US" dirty="0" smtClean="0"/>
              <a:t> </a:t>
            </a:r>
            <a:r>
              <a:rPr lang="en-US" dirty="0" smtClean="0"/>
              <a:t>emotive</a:t>
            </a:r>
            <a:r>
              <a:rPr lang="en-US" baseline="0" dirty="0" smtClean="0"/>
              <a:t>. Le AU </a:t>
            </a:r>
            <a:r>
              <a:rPr lang="en-US" baseline="0" dirty="0" err="1" smtClean="0"/>
              <a:t>nei</a:t>
            </a:r>
            <a:r>
              <a:rPr lang="en-US" baseline="0" dirty="0" smtClean="0"/>
              <a:t> video </a:t>
            </a:r>
            <a:r>
              <a:rPr lang="en-US" baseline="0" dirty="0" err="1" smtClean="0"/>
              <a:t>sono</a:t>
            </a:r>
            <a:r>
              <a:rPr lang="en-US" baseline="0" dirty="0" smtClean="0"/>
              <a:t> state annotate </a:t>
            </a:r>
            <a:r>
              <a:rPr lang="en-US" baseline="0" dirty="0" err="1" smtClean="0"/>
              <a:t>compresa</a:t>
            </a:r>
            <a:r>
              <a:rPr lang="en-US" baseline="0" dirty="0" smtClean="0"/>
              <a:t> la </a:t>
            </a:r>
            <a:r>
              <a:rPr lang="en-US" baseline="0" dirty="0" err="1" smtClean="0"/>
              <a:t>loro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intensita</a:t>
            </a:r>
            <a:r>
              <a:rPr lang="en-US" baseline="0" dirty="0" smtClean="0"/>
              <a:t>’.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D935CA-3C3B-47B5-B52B-F13E37D8C3A5}" type="slidenum">
              <a:rPr lang="it-IT" altLang="it-IT" smtClean="0"/>
              <a:pPr>
                <a:defRPr/>
              </a:pPr>
              <a:t>13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30497895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Come ad </a:t>
            </a:r>
            <a:r>
              <a:rPr lang="en-US" dirty="0" err="1" smtClean="0"/>
              <a:t>esempio</a:t>
            </a:r>
            <a:r>
              <a:rPr lang="en-US" dirty="0" smtClean="0"/>
              <a:t> </a:t>
            </a:r>
            <a:r>
              <a:rPr lang="en-US" dirty="0" err="1" smtClean="0"/>
              <a:t>l’azione</a:t>
            </a:r>
            <a:r>
              <a:rPr lang="en-US" dirty="0" smtClean="0"/>
              <a:t> di </a:t>
            </a:r>
            <a:r>
              <a:rPr lang="en-US" dirty="0" err="1" smtClean="0"/>
              <a:t>aprire</a:t>
            </a:r>
            <a:r>
              <a:rPr lang="en-US" dirty="0" smtClean="0"/>
              <a:t> e </a:t>
            </a:r>
            <a:r>
              <a:rPr lang="en-US" dirty="0" err="1" smtClean="0"/>
              <a:t>chiudere</a:t>
            </a:r>
            <a:r>
              <a:rPr lang="en-US" dirty="0" smtClean="0"/>
              <a:t> </a:t>
            </a:r>
            <a:r>
              <a:rPr lang="en-US" dirty="0" err="1" smtClean="0"/>
              <a:t>gli</a:t>
            </a:r>
            <a:r>
              <a:rPr lang="en-US" dirty="0" smtClean="0"/>
              <a:t> </a:t>
            </a:r>
            <a:r>
              <a:rPr lang="en-US" dirty="0" err="1" smtClean="0"/>
              <a:t>occhi</a:t>
            </a:r>
            <a:r>
              <a:rPr lang="en-US" dirty="0" smtClean="0"/>
              <a:t>, </a:t>
            </a:r>
            <a:r>
              <a:rPr lang="en-US" dirty="0" err="1" smtClean="0"/>
              <a:t>alzare</a:t>
            </a:r>
            <a:r>
              <a:rPr lang="en-US" dirty="0" smtClean="0"/>
              <a:t> o </a:t>
            </a:r>
            <a:r>
              <a:rPr lang="en-US" dirty="0" err="1" smtClean="0"/>
              <a:t>abbassare</a:t>
            </a:r>
            <a:r>
              <a:rPr lang="en-US" dirty="0" smtClean="0"/>
              <a:t> le </a:t>
            </a:r>
            <a:r>
              <a:rPr lang="en-US" dirty="0" err="1" smtClean="0"/>
              <a:t>sopracciglia</a:t>
            </a:r>
            <a:r>
              <a:rPr lang="en-US" dirty="0" smtClean="0"/>
              <a:t>,</a:t>
            </a:r>
            <a:r>
              <a:rPr lang="en-US" baseline="0" dirty="0" smtClean="0"/>
              <a:t> o </a:t>
            </a:r>
            <a:r>
              <a:rPr lang="en-US" baseline="0" dirty="0" err="1" smtClean="0"/>
              <a:t>aprire</a:t>
            </a:r>
            <a:r>
              <a:rPr lang="en-US" baseline="0" dirty="0" smtClean="0"/>
              <a:t> o </a:t>
            </a:r>
            <a:r>
              <a:rPr lang="en-US" baseline="0" dirty="0" err="1" smtClean="0"/>
              <a:t>chiudere</a:t>
            </a:r>
            <a:r>
              <a:rPr lang="en-US" baseline="0" dirty="0" smtClean="0"/>
              <a:t> le </a:t>
            </a:r>
            <a:r>
              <a:rPr lang="en-US" baseline="0" dirty="0" err="1" smtClean="0"/>
              <a:t>labbra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movimenti</a:t>
            </a:r>
            <a:r>
              <a:rPr lang="en-US" baseline="0" dirty="0" smtClean="0"/>
              <a:t> del </a:t>
            </a:r>
            <a:r>
              <a:rPr lang="en-US" baseline="0" dirty="0" err="1" smtClean="0"/>
              <a:t>naso</a:t>
            </a:r>
            <a:r>
              <a:rPr lang="en-US" baseline="0" dirty="0" smtClean="0"/>
              <a:t> o </a:t>
            </a:r>
            <a:r>
              <a:rPr lang="en-US" baseline="0" dirty="0" err="1" smtClean="0"/>
              <a:t>della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fronte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D935CA-3C3B-47B5-B52B-F13E37D8C3A5}" type="slidenum">
              <a:rPr lang="it-IT" altLang="it-IT" smtClean="0"/>
              <a:pPr>
                <a:defRPr/>
              </a:pPr>
              <a:t>14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2232521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Il dataset </a:t>
            </a:r>
            <a:r>
              <a:rPr lang="en-US" dirty="0" err="1" smtClean="0"/>
              <a:t>che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usiamo</a:t>
            </a:r>
            <a:r>
              <a:rPr lang="en-US" baseline="0" dirty="0" smtClean="0"/>
              <a:t> in input per </a:t>
            </a:r>
            <a:r>
              <a:rPr lang="en-US" baseline="0" dirty="0" err="1" smtClean="0"/>
              <a:t>questa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tesi</a:t>
            </a:r>
            <a:r>
              <a:rPr lang="en-US" baseline="0" dirty="0" smtClean="0"/>
              <a:t> e’ </a:t>
            </a:r>
            <a:r>
              <a:rPr lang="en-US" baseline="0" dirty="0" err="1" smtClean="0"/>
              <a:t>composto</a:t>
            </a:r>
            <a:r>
              <a:rPr lang="en-US" baseline="0" dirty="0" smtClean="0"/>
              <a:t> da video </a:t>
            </a:r>
            <a:r>
              <a:rPr lang="en-US" baseline="0" dirty="0" err="1" smtClean="0"/>
              <a:t>provenienti</a:t>
            </a:r>
            <a:r>
              <a:rPr lang="en-US" baseline="0" dirty="0" smtClean="0"/>
              <a:t> da </a:t>
            </a:r>
            <a:r>
              <a:rPr lang="en-US" baseline="0" dirty="0" err="1" smtClean="0"/>
              <a:t>processi</a:t>
            </a:r>
            <a:r>
              <a:rPr lang="en-US" baseline="0" dirty="0" smtClean="0"/>
              <a:t> in </a:t>
            </a:r>
            <a:r>
              <a:rPr lang="en-US" baseline="0" dirty="0" err="1" smtClean="0"/>
              <a:t>tribunale</a:t>
            </a:r>
            <a:r>
              <a:rPr lang="en-US" baseline="0" dirty="0" smtClean="0"/>
              <a:t>. </a:t>
            </a:r>
          </a:p>
          <a:p>
            <a:r>
              <a:rPr lang="en-US" baseline="0" dirty="0" err="1" smtClean="0"/>
              <a:t>Questo</a:t>
            </a:r>
            <a:r>
              <a:rPr lang="en-US" baseline="0" dirty="0" smtClean="0"/>
              <a:t> e’ </a:t>
            </a:r>
            <a:r>
              <a:rPr lang="en-US" baseline="0" dirty="0" err="1" smtClean="0"/>
              <a:t>fondamentale</a:t>
            </a:r>
            <a:r>
              <a:rPr lang="en-US" baseline="0" dirty="0" smtClean="0"/>
              <a:t> in </a:t>
            </a:r>
            <a:r>
              <a:rPr lang="en-US" baseline="0" dirty="0" err="1" smtClean="0"/>
              <a:t>quanto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</a:t>
            </a:r>
            <a:r>
              <a:rPr lang="en-US" baseline="0" dirty="0" smtClean="0"/>
              <a:t> video </a:t>
            </a:r>
            <a:r>
              <a:rPr lang="en-US" baseline="0" dirty="0" err="1" smtClean="0"/>
              <a:t>sono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spontanei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cosa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che</a:t>
            </a:r>
            <a:r>
              <a:rPr lang="en-US" baseline="0" dirty="0" smtClean="0"/>
              <a:t> in </a:t>
            </a:r>
            <a:r>
              <a:rPr lang="en-US" baseline="0" dirty="0" err="1" smtClean="0"/>
              <a:t>letteratura</a:t>
            </a:r>
            <a:r>
              <a:rPr lang="en-US" baseline="0" dirty="0" smtClean="0"/>
              <a:t> e’ </a:t>
            </a:r>
            <a:r>
              <a:rPr lang="en-US" baseline="0" dirty="0" err="1" smtClean="0"/>
              <a:t>difficilissimo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trovare</a:t>
            </a:r>
            <a:r>
              <a:rPr lang="en-US" baseline="0" dirty="0" smtClean="0"/>
              <a:t>, e in </a:t>
            </a:r>
            <a:r>
              <a:rPr lang="en-US" baseline="0" dirty="0" err="1" smtClean="0"/>
              <a:t>oltre</a:t>
            </a:r>
            <a:r>
              <a:rPr lang="en-US" baseline="0" dirty="0" smtClean="0"/>
              <a:t> I </a:t>
            </a:r>
            <a:r>
              <a:rPr lang="en-US" baseline="0" dirty="0" err="1" smtClean="0"/>
              <a:t>soggetti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hanno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una</a:t>
            </a:r>
            <a:r>
              <a:rPr lang="en-US" baseline="0" dirty="0" smtClean="0"/>
              <a:t> fortissimo </a:t>
            </a:r>
            <a:r>
              <a:rPr lang="en-US" baseline="0" dirty="0" err="1" smtClean="0"/>
              <a:t>motivazione</a:t>
            </a:r>
            <a:r>
              <a:rPr lang="en-US" baseline="0" dirty="0" smtClean="0"/>
              <a:t> a </a:t>
            </a:r>
            <a:r>
              <a:rPr lang="en-US" baseline="0" dirty="0" err="1" smtClean="0"/>
              <a:t>mentire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realmente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cosa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negli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esperimenti</a:t>
            </a:r>
            <a:r>
              <a:rPr lang="en-US" baseline="0" dirty="0" smtClean="0"/>
              <a:t> </a:t>
            </a:r>
            <a:r>
              <a:rPr lang="en-US" baseline="0" smtClean="0"/>
              <a:t>non succede.</a:t>
            </a:r>
            <a:endParaRPr lang="en-US" baseline="0" dirty="0" smtClean="0"/>
          </a:p>
          <a:p>
            <a:r>
              <a:rPr lang="en-US" baseline="0" dirty="0" smtClean="0"/>
              <a:t>Questa e’ </a:t>
            </a:r>
            <a:r>
              <a:rPr lang="en-US" baseline="0" dirty="0" err="1" smtClean="0"/>
              <a:t>una</a:t>
            </a:r>
            <a:r>
              <a:rPr lang="en-US" baseline="0" dirty="0" smtClean="0"/>
              <a:t> parte </a:t>
            </a:r>
            <a:r>
              <a:rPr lang="en-US" baseline="0" dirty="0" err="1" smtClean="0"/>
              <a:t>critica</a:t>
            </a:r>
            <a:r>
              <a:rPr lang="en-US" baseline="0" dirty="0" smtClean="0"/>
              <a:t> del </a:t>
            </a:r>
            <a:r>
              <a:rPr lang="en-US" baseline="0" dirty="0" err="1" smtClean="0"/>
              <a:t>progetto</a:t>
            </a:r>
            <a:r>
              <a:rPr lang="en-US" baseline="0" dirty="0" smtClean="0"/>
              <a:t> in </a:t>
            </a:r>
            <a:r>
              <a:rPr lang="en-US" baseline="0" dirty="0" err="1" smtClean="0"/>
              <a:t>quanto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questo</a:t>
            </a:r>
            <a:r>
              <a:rPr lang="en-US" baseline="0" dirty="0" smtClean="0"/>
              <a:t> e’ </a:t>
            </a:r>
            <a:r>
              <a:rPr lang="en-US" baseline="0" dirty="0" err="1" smtClean="0"/>
              <a:t>l’unico</a:t>
            </a:r>
            <a:r>
              <a:rPr lang="en-US" baseline="0" dirty="0" smtClean="0"/>
              <a:t> database </a:t>
            </a:r>
            <a:r>
              <a:rPr lang="en-US" baseline="0" dirty="0" err="1" smtClean="0"/>
              <a:t>nello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stato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dell’arte</a:t>
            </a:r>
            <a:r>
              <a:rPr lang="en-US" baseline="0" dirty="0" smtClean="0"/>
              <a:t> in cui ci </a:t>
            </a:r>
            <a:r>
              <a:rPr lang="en-US" baseline="0" dirty="0" err="1" smtClean="0"/>
              <a:t>sono</a:t>
            </a:r>
            <a:r>
              <a:rPr lang="en-US" baseline="0" dirty="0" smtClean="0"/>
              <a:t> video di </a:t>
            </a:r>
            <a:r>
              <a:rPr lang="en-US" baseline="0" dirty="0" err="1" smtClean="0"/>
              <a:t>soggetti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mentono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spontaneamente</a:t>
            </a:r>
            <a:r>
              <a:rPr lang="en-US" baseline="0" dirty="0" smtClean="0"/>
              <a:t>. </a:t>
            </a:r>
          </a:p>
          <a:p>
            <a:r>
              <a:rPr lang="en-US" baseline="0" dirty="0" smtClean="0"/>
              <a:t>(</a:t>
            </a:r>
            <a:r>
              <a:rPr lang="en-US" baseline="0" dirty="0" err="1" smtClean="0"/>
              <a:t>Speso</a:t>
            </a:r>
            <a:r>
              <a:rPr lang="en-US" baseline="0" dirty="0" smtClean="0"/>
              <a:t> tempo </a:t>
            </a:r>
            <a:r>
              <a:rPr lang="en-US" baseline="0" dirty="0" err="1" smtClean="0"/>
              <a:t>considerevole</a:t>
            </a:r>
            <a:r>
              <a:rPr lang="en-US" baseline="0" dirty="0" smtClean="0"/>
              <a:t> per </a:t>
            </a:r>
            <a:r>
              <a:rPr lang="en-US" baseline="0" dirty="0" err="1" smtClean="0"/>
              <a:t>i</a:t>
            </a:r>
            <a:r>
              <a:rPr lang="en-US" baseline="0" dirty="0" smtClean="0"/>
              <a:t> label)</a:t>
            </a:r>
            <a:r>
              <a:rPr lang="mr-IN" baseline="0" dirty="0" smtClean="0"/>
              <a:t>…</a:t>
            </a:r>
            <a:endParaRPr lang="en-US" dirty="0" smtClean="0"/>
          </a:p>
          <a:p>
            <a:r>
              <a:rPr lang="en-US" dirty="0" smtClean="0"/>
              <a:t>Le label </a:t>
            </a:r>
            <a:r>
              <a:rPr lang="en-US" dirty="0" err="1" smtClean="0"/>
              <a:t>dei</a:t>
            </a:r>
            <a:r>
              <a:rPr lang="en-US" dirty="0" smtClean="0"/>
              <a:t> video </a:t>
            </a:r>
            <a:r>
              <a:rPr lang="en-US" dirty="0" err="1" smtClean="0"/>
              <a:t>sono</a:t>
            </a:r>
            <a:r>
              <a:rPr lang="en-US" dirty="0" smtClean="0"/>
              <a:t> </a:t>
            </a:r>
            <a:r>
              <a:rPr lang="en-US" dirty="0" err="1" smtClean="0"/>
              <a:t>basate</a:t>
            </a:r>
            <a:r>
              <a:rPr lang="en-US" dirty="0" smtClean="0"/>
              <a:t> </a:t>
            </a:r>
            <a:r>
              <a:rPr lang="en-US" dirty="0" err="1" smtClean="0"/>
              <a:t>sul</a:t>
            </a:r>
            <a:r>
              <a:rPr lang="en-US" dirty="0" smtClean="0"/>
              <a:t> </a:t>
            </a:r>
            <a:r>
              <a:rPr lang="en-US" dirty="0" err="1" smtClean="0"/>
              <a:t>risultato</a:t>
            </a:r>
            <a:r>
              <a:rPr lang="en-US" dirty="0" smtClean="0"/>
              <a:t> del </a:t>
            </a:r>
            <a:r>
              <a:rPr lang="en-US" dirty="0" err="1" smtClean="0"/>
              <a:t>processo</a:t>
            </a:r>
            <a:r>
              <a:rPr lang="en-US" dirty="0" smtClean="0"/>
              <a:t> e le </a:t>
            </a:r>
            <a:r>
              <a:rPr lang="en-US" dirty="0" err="1" smtClean="0"/>
              <a:t>testimonianze</a:t>
            </a:r>
            <a:r>
              <a:rPr lang="en-US" dirty="0" smtClean="0"/>
              <a:t> </a:t>
            </a:r>
            <a:r>
              <a:rPr lang="en-US" dirty="0" err="1" smtClean="0"/>
              <a:t>sono</a:t>
            </a:r>
            <a:r>
              <a:rPr lang="en-US" dirty="0" smtClean="0"/>
              <a:t> state </a:t>
            </a:r>
            <a:r>
              <a:rPr lang="en-US" dirty="0" err="1" smtClean="0"/>
              <a:t>verificate</a:t>
            </a:r>
            <a:r>
              <a:rPr lang="en-US" dirty="0" smtClean="0"/>
              <a:t> da </a:t>
            </a:r>
            <a:r>
              <a:rPr lang="en-US" dirty="0" err="1" smtClean="0"/>
              <a:t>agenti</a:t>
            </a:r>
            <a:r>
              <a:rPr lang="en-US" dirty="0" smtClean="0"/>
              <a:t> di </a:t>
            </a:r>
            <a:r>
              <a:rPr lang="en-US" dirty="0" err="1" smtClean="0"/>
              <a:t>polizia</a:t>
            </a:r>
            <a:r>
              <a:rPr lang="en-US" dirty="0" smtClean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D935CA-3C3B-47B5-B52B-F13E37D8C3A5}" type="slidenum">
              <a:rPr lang="it-IT" altLang="it-IT" smtClean="0"/>
              <a:pPr>
                <a:defRPr/>
              </a:pPr>
              <a:t>15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38274560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Abbiamo</a:t>
            </a:r>
            <a:r>
              <a:rPr lang="en-US" dirty="0" smtClean="0"/>
              <a:t> </a:t>
            </a:r>
            <a:r>
              <a:rPr lang="en-US" dirty="0" err="1" smtClean="0"/>
              <a:t>diviso</a:t>
            </a:r>
            <a:r>
              <a:rPr lang="en-US" dirty="0" smtClean="0"/>
              <a:t> </a:t>
            </a:r>
            <a:r>
              <a:rPr lang="en-US" dirty="0" err="1" smtClean="0"/>
              <a:t>il</a:t>
            </a:r>
            <a:r>
              <a:rPr lang="en-US" dirty="0" smtClean="0"/>
              <a:t> dataset in</a:t>
            </a:r>
            <a:r>
              <a:rPr lang="en-US" baseline="0" dirty="0" smtClean="0"/>
              <a:t> base </a:t>
            </a:r>
            <a:r>
              <a:rPr lang="en-US" baseline="0" dirty="0" err="1" smtClean="0"/>
              <a:t>all’identita</a:t>
            </a:r>
            <a:r>
              <a:rPr lang="en-US" baseline="0" dirty="0" smtClean="0"/>
              <a:t>’ </a:t>
            </a:r>
            <a:r>
              <a:rPr lang="en-US" baseline="0" dirty="0" err="1" smtClean="0"/>
              <a:t>dei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soggetti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Poiche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una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stessa</a:t>
            </a:r>
            <a:r>
              <a:rPr lang="en-US" baseline="0" dirty="0" smtClean="0"/>
              <a:t> persona </a:t>
            </a:r>
            <a:r>
              <a:rPr lang="en-US" baseline="0" dirty="0" err="1" smtClean="0"/>
              <a:t>agisce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univocamente</a:t>
            </a:r>
            <a:r>
              <a:rPr lang="en-US" baseline="0" dirty="0" smtClean="0"/>
              <a:t>, o </a:t>
            </a:r>
            <a:r>
              <a:rPr lang="en-US" baseline="0" dirty="0" err="1" smtClean="0"/>
              <a:t>mente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sempre</a:t>
            </a:r>
            <a:r>
              <a:rPr lang="en-US" baseline="0" dirty="0" smtClean="0"/>
              <a:t> o dice </a:t>
            </a:r>
            <a:r>
              <a:rPr lang="en-US" baseline="0" dirty="0" err="1" smtClean="0"/>
              <a:t>sempre</a:t>
            </a:r>
            <a:r>
              <a:rPr lang="en-US" baseline="0" dirty="0" smtClean="0"/>
              <a:t> la </a:t>
            </a:r>
            <a:r>
              <a:rPr lang="en-US" baseline="0" dirty="0" err="1" smtClean="0"/>
              <a:t>verita</a:t>
            </a:r>
            <a:r>
              <a:rPr lang="en-US" baseline="0" dirty="0" smtClean="0"/>
              <a:t>’, per </a:t>
            </a:r>
            <a:r>
              <a:rPr lang="en-US" baseline="0" dirty="0" err="1" smtClean="0"/>
              <a:t>evitare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classificatore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degeneri</a:t>
            </a:r>
            <a:r>
              <a:rPr lang="en-US" baseline="0" dirty="0" smtClean="0"/>
              <a:t> in </a:t>
            </a:r>
            <a:r>
              <a:rPr lang="en-US" baseline="0" dirty="0" err="1" smtClean="0"/>
              <a:t>una</a:t>
            </a:r>
            <a:r>
              <a:rPr lang="en-US" baseline="0" dirty="0" smtClean="0"/>
              <a:t> re-</a:t>
            </a:r>
            <a:r>
              <a:rPr lang="en-US" baseline="0" dirty="0" err="1" smtClean="0"/>
              <a:t>identificazione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ovvero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riconosca</a:t>
            </a:r>
            <a:r>
              <a:rPr lang="en-US" baseline="0" dirty="0" smtClean="0"/>
              <a:t> la persona </a:t>
            </a:r>
            <a:r>
              <a:rPr lang="en-US" baseline="0" dirty="0" err="1" smtClean="0"/>
              <a:t>specifica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invece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della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classe</a:t>
            </a:r>
            <a:r>
              <a:rPr lang="en-US" baseline="0" dirty="0" smtClean="0"/>
              <a:t> (</a:t>
            </a:r>
            <a:r>
              <a:rPr lang="en-US" baseline="0" dirty="0" err="1" smtClean="0"/>
              <a:t>verita</a:t>
            </a:r>
            <a:r>
              <a:rPr lang="en-US" baseline="0" dirty="0" smtClean="0"/>
              <a:t>’/</a:t>
            </a:r>
            <a:r>
              <a:rPr lang="en-US" baseline="0" dirty="0" err="1" smtClean="0"/>
              <a:t>menzogna</a:t>
            </a:r>
            <a:r>
              <a:rPr lang="en-US" baseline="0" dirty="0" smtClean="0"/>
              <a:t>), </a:t>
            </a:r>
            <a:r>
              <a:rPr lang="en-US" baseline="0" dirty="0" err="1" smtClean="0"/>
              <a:t>gli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stessi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soggetti</a:t>
            </a:r>
            <a:r>
              <a:rPr lang="en-US" baseline="0" dirty="0" smtClean="0"/>
              <a:t> non </a:t>
            </a:r>
            <a:r>
              <a:rPr lang="en-US" baseline="0" dirty="0" err="1" smtClean="0"/>
              <a:t>appaiono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mai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sia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nel</a:t>
            </a:r>
            <a:r>
              <a:rPr lang="en-US" baseline="0" dirty="0" smtClean="0"/>
              <a:t> test </a:t>
            </a:r>
            <a:r>
              <a:rPr lang="en-US" baseline="0" dirty="0" err="1" smtClean="0"/>
              <a:t>che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nel</a:t>
            </a:r>
            <a:r>
              <a:rPr lang="en-US" baseline="0" dirty="0" smtClean="0"/>
              <a:t> train set.</a:t>
            </a:r>
          </a:p>
          <a:p>
            <a:endParaRPr lang="en-US" baseline="0" dirty="0" smtClean="0"/>
          </a:p>
          <a:p>
            <a:r>
              <a:rPr lang="en-US" baseline="0" dirty="0" smtClean="0"/>
              <a:t>D: Cross-validation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D935CA-3C3B-47B5-B52B-F13E37D8C3A5}" type="slidenum">
              <a:rPr lang="it-IT" altLang="it-IT" smtClean="0"/>
              <a:pPr>
                <a:defRPr/>
              </a:pPr>
              <a:t>16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31010489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D935CA-3C3B-47B5-B52B-F13E37D8C3A5}" type="slidenum">
              <a:rPr lang="it-IT" altLang="it-IT" smtClean="0"/>
              <a:pPr>
                <a:defRPr/>
              </a:pPr>
              <a:t>17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37588016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D935CA-3C3B-47B5-B52B-F13E37D8C3A5}" type="slidenum">
              <a:rPr lang="it-IT" altLang="it-IT" smtClean="0"/>
              <a:pPr>
                <a:defRPr/>
              </a:pPr>
              <a:t>18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33573615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Risultato</a:t>
            </a:r>
            <a:r>
              <a:rPr lang="en-US" dirty="0" smtClean="0"/>
              <a:t> in </a:t>
            </a:r>
            <a:r>
              <a:rPr lang="en-US" dirty="0" err="1" smtClean="0"/>
              <a:t>linea</a:t>
            </a:r>
            <a:r>
              <a:rPr lang="en-US" baseline="0" dirty="0" smtClean="0"/>
              <a:t> con lo </a:t>
            </a:r>
            <a:r>
              <a:rPr lang="en-US" baseline="0" dirty="0" err="1" smtClean="0"/>
              <a:t>stato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dell’arte</a:t>
            </a:r>
            <a:r>
              <a:rPr lang="en-US" baseline="0" dirty="0" smtClean="0"/>
              <a:t>, ma </a:t>
            </a:r>
            <a:r>
              <a:rPr lang="en-US" baseline="0" dirty="0" err="1" smtClean="0"/>
              <a:t>siamo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sicuri</a:t>
            </a:r>
            <a:r>
              <a:rPr lang="en-US" baseline="0" dirty="0" smtClean="0"/>
              <a:t> di </a:t>
            </a:r>
            <a:r>
              <a:rPr lang="en-US" baseline="0" dirty="0" err="1" smtClean="0"/>
              <a:t>poterlo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migliorare</a:t>
            </a:r>
            <a:r>
              <a:rPr lang="en-US" baseline="0" dirty="0" smtClean="0"/>
              <a:t> in </a:t>
            </a:r>
            <a:r>
              <a:rPr lang="en-US" baseline="0" dirty="0" err="1" smtClean="0"/>
              <a:t>futuro</a:t>
            </a:r>
            <a:r>
              <a:rPr lang="en-US" baseline="0" dirty="0" smtClean="0"/>
              <a:t>, ad </a:t>
            </a:r>
            <a:r>
              <a:rPr lang="en-US" baseline="0" dirty="0" err="1" smtClean="0"/>
              <a:t>esempio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implementando</a:t>
            </a:r>
            <a:r>
              <a:rPr lang="en-US" baseline="0" dirty="0" smtClean="0"/>
              <a:t> le </a:t>
            </a:r>
            <a:r>
              <a:rPr lang="en-US" baseline="0" dirty="0" err="1" smtClean="0"/>
              <a:t>seguenti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idee</a:t>
            </a:r>
            <a:r>
              <a:rPr lang="en-US" baseline="0" dirty="0" smtClean="0"/>
              <a:t>: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D935CA-3C3B-47B5-B52B-F13E37D8C3A5}" type="slidenum">
              <a:rPr lang="it-IT" altLang="it-IT" smtClean="0"/>
              <a:pPr>
                <a:defRPr/>
              </a:pPr>
              <a:t>19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8320732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err="1" smtClean="0"/>
              <a:t>Inizialmente</a:t>
            </a:r>
            <a:r>
              <a:rPr lang="en-US" baseline="0" dirty="0" smtClean="0"/>
              <a:t> vi </a:t>
            </a:r>
            <a:r>
              <a:rPr lang="en-US" baseline="0" dirty="0" err="1" smtClean="0"/>
              <a:t>esporro</a:t>
            </a:r>
            <a:r>
              <a:rPr lang="en-US" baseline="0" dirty="0" smtClean="0"/>
              <a:t>’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D935CA-3C3B-47B5-B52B-F13E37D8C3A5}" type="slidenum">
              <a:rPr lang="it-IT" altLang="it-IT" smtClean="0"/>
              <a:pPr>
                <a:defRPr/>
              </a:pPr>
              <a:t>2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17431161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Estrarre</a:t>
            </a:r>
            <a:r>
              <a:rPr lang="en-US" dirty="0" smtClean="0"/>
              <a:t> le </a:t>
            </a:r>
            <a:r>
              <a:rPr lang="en-US" dirty="0" err="1" smtClean="0"/>
              <a:t>informazioni</a:t>
            </a:r>
            <a:r>
              <a:rPr lang="en-US" dirty="0" smtClean="0"/>
              <a:t> </a:t>
            </a:r>
            <a:r>
              <a:rPr lang="en-US" dirty="0" err="1" smtClean="0"/>
              <a:t>temporali</a:t>
            </a:r>
            <a:r>
              <a:rPr lang="en-US" dirty="0" smtClean="0"/>
              <a:t> per </a:t>
            </a:r>
            <a:r>
              <a:rPr lang="en-US" dirty="0" err="1" smtClean="0"/>
              <a:t>trovare</a:t>
            </a:r>
            <a:r>
              <a:rPr lang="en-US" dirty="0" smtClean="0"/>
              <a:t> pattern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basati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sulla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durata</a:t>
            </a:r>
            <a:r>
              <a:rPr lang="en-US" baseline="0" dirty="0" smtClean="0"/>
              <a:t> e </a:t>
            </a:r>
            <a:r>
              <a:rPr lang="en-US" baseline="0" dirty="0" err="1" smtClean="0"/>
              <a:t>sull’evoluzione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delle</a:t>
            </a:r>
            <a:r>
              <a:rPr lang="en-US" baseline="0" dirty="0" smtClean="0"/>
              <a:t> AU, </a:t>
            </a:r>
            <a:r>
              <a:rPr lang="en-US" baseline="0" dirty="0" err="1" smtClean="0"/>
              <a:t>utilizzando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una</a:t>
            </a:r>
            <a:r>
              <a:rPr lang="en-US" baseline="0" dirty="0" smtClean="0"/>
              <a:t> LSTM.</a:t>
            </a:r>
          </a:p>
          <a:p>
            <a:r>
              <a:rPr lang="en-US" baseline="0" dirty="0" smtClean="0"/>
              <a:t>E </a:t>
            </a:r>
            <a:r>
              <a:rPr lang="en-US" baseline="0" dirty="0" err="1" smtClean="0"/>
              <a:t>altri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indicatori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delle</a:t>
            </a:r>
            <a:r>
              <a:rPr lang="en-US" baseline="0" dirty="0" smtClean="0"/>
              <a:t> menzogne.6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D935CA-3C3B-47B5-B52B-F13E37D8C3A5}" type="slidenum">
              <a:rPr lang="it-IT" altLang="it-IT" smtClean="0"/>
              <a:pPr>
                <a:defRPr/>
              </a:pPr>
              <a:t>20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79828458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D935CA-3C3B-47B5-B52B-F13E37D8C3A5}" type="slidenum">
              <a:rPr lang="it-IT" altLang="it-IT" smtClean="0"/>
              <a:pPr>
                <a:defRPr/>
              </a:pPr>
              <a:t>22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23957570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err="1" smtClean="0"/>
              <a:t>L’obiettivo</a:t>
            </a:r>
            <a:r>
              <a:rPr lang="en-US" baseline="0" dirty="0" smtClean="0"/>
              <a:t> di </a:t>
            </a:r>
            <a:r>
              <a:rPr lang="en-US" baseline="0" dirty="0" err="1" smtClean="0"/>
              <a:t>questa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tesi</a:t>
            </a:r>
            <a:r>
              <a:rPr lang="en-US" baseline="0" dirty="0" smtClean="0"/>
              <a:t> e’ </a:t>
            </a:r>
            <a:r>
              <a:rPr lang="en-US" baseline="0" dirty="0" err="1" smtClean="0"/>
              <a:t>capire</a:t>
            </a:r>
            <a:r>
              <a:rPr lang="en-US" baseline="0" dirty="0" smtClean="0"/>
              <a:t> se e’ </a:t>
            </a:r>
            <a:r>
              <a:rPr lang="en-US" baseline="0" dirty="0" err="1" smtClean="0"/>
              <a:t>possibile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classificare</a:t>
            </a:r>
            <a:r>
              <a:rPr lang="en-US" baseline="0" dirty="0" smtClean="0"/>
              <a:t> video in cui </a:t>
            </a:r>
            <a:r>
              <a:rPr lang="en-US" baseline="0" dirty="0" err="1" smtClean="0"/>
              <a:t>appaiono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soggetti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dicono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bugie</a:t>
            </a:r>
            <a:r>
              <a:rPr lang="en-US" baseline="0" dirty="0" smtClean="0"/>
              <a:t> o </a:t>
            </a:r>
            <a:r>
              <a:rPr lang="en-US" baseline="0" dirty="0" err="1" smtClean="0"/>
              <a:t>verita</a:t>
            </a:r>
            <a:r>
              <a:rPr lang="en-US" baseline="0" dirty="0" smtClean="0"/>
              <a:t>’, in </a:t>
            </a:r>
            <a:r>
              <a:rPr lang="en-US" baseline="0" dirty="0" err="1" smtClean="0"/>
              <a:t>particolare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analizzandone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movimenti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muscoli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facciali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D935CA-3C3B-47B5-B52B-F13E37D8C3A5}" type="slidenum">
              <a:rPr lang="it-IT" altLang="it-IT" smtClean="0"/>
              <a:pPr>
                <a:defRPr/>
              </a:pPr>
              <a:t>3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5758019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Una</a:t>
            </a:r>
            <a:r>
              <a:rPr lang="en-US" dirty="0" smtClean="0"/>
              <a:t> tale </a:t>
            </a:r>
            <a:r>
              <a:rPr lang="en-US" dirty="0" err="1" smtClean="0"/>
              <a:t>tecnologia</a:t>
            </a:r>
            <a:r>
              <a:rPr lang="en-US" dirty="0" smtClean="0"/>
              <a:t> </a:t>
            </a:r>
            <a:r>
              <a:rPr lang="en-US" dirty="0" err="1" smtClean="0"/>
              <a:t>potrebbe</a:t>
            </a:r>
            <a:r>
              <a:rPr lang="en-US" dirty="0" smtClean="0"/>
              <a:t> </a:t>
            </a:r>
            <a:r>
              <a:rPr lang="en-US" dirty="0" err="1" smtClean="0"/>
              <a:t>essere</a:t>
            </a:r>
            <a:r>
              <a:rPr lang="en-US" dirty="0" smtClean="0"/>
              <a:t> </a:t>
            </a:r>
            <a:r>
              <a:rPr lang="en-US" dirty="0" err="1" smtClean="0"/>
              <a:t>utilizzata</a:t>
            </a:r>
            <a:r>
              <a:rPr lang="en-US" baseline="0" dirty="0" smtClean="0"/>
              <a:t> per:</a:t>
            </a:r>
            <a:endParaRPr lang="en-US" dirty="0" smtClean="0"/>
          </a:p>
          <a:p>
            <a:r>
              <a:rPr lang="en-US" baseline="0" dirty="0" err="1" smtClean="0"/>
              <a:t>Effettuare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controlli</a:t>
            </a:r>
            <a:r>
              <a:rPr lang="en-US" baseline="0" dirty="0" smtClean="0"/>
              <a:t> di </a:t>
            </a:r>
            <a:r>
              <a:rPr lang="en-US" baseline="0" dirty="0" err="1" smtClean="0"/>
              <a:t>sicurezza</a:t>
            </a:r>
            <a:r>
              <a:rPr lang="en-US" baseline="0" dirty="0" smtClean="0"/>
              <a:t> in </a:t>
            </a:r>
            <a:r>
              <a:rPr lang="en-US" baseline="0" dirty="0" err="1" smtClean="0"/>
              <a:t>aereoporti</a:t>
            </a:r>
            <a:r>
              <a:rPr lang="en-US" baseline="0" dirty="0" smtClean="0"/>
              <a:t> o </a:t>
            </a:r>
            <a:r>
              <a:rPr lang="en-US" baseline="0" dirty="0" err="1" smtClean="0"/>
              <a:t>stazioni</a:t>
            </a:r>
            <a:r>
              <a:rPr lang="en-US" baseline="0" dirty="0" smtClean="0"/>
              <a:t> del </a:t>
            </a:r>
            <a:r>
              <a:rPr lang="en-US" baseline="0" dirty="0" err="1" smtClean="0"/>
              <a:t>treno</a:t>
            </a:r>
            <a:r>
              <a:rPr lang="en-US" baseline="0" dirty="0" smtClean="0"/>
              <a:t>,</a:t>
            </a:r>
          </a:p>
          <a:p>
            <a:r>
              <a:rPr lang="en-US" baseline="0" dirty="0" smtClean="0"/>
              <a:t>Per </a:t>
            </a:r>
            <a:r>
              <a:rPr lang="en-US" baseline="0" dirty="0" err="1" smtClean="0"/>
              <a:t>aiutare</a:t>
            </a:r>
            <a:r>
              <a:rPr lang="en-US" baseline="0" dirty="0" smtClean="0"/>
              <a:t> la </a:t>
            </a:r>
            <a:r>
              <a:rPr lang="en-US" baseline="0" dirty="0" err="1" smtClean="0"/>
              <a:t>polizia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nell’interrogazione</a:t>
            </a:r>
            <a:r>
              <a:rPr lang="en-US" baseline="0" dirty="0" smtClean="0"/>
              <a:t> di </a:t>
            </a:r>
            <a:r>
              <a:rPr lang="en-US" baseline="0" dirty="0" err="1" smtClean="0"/>
              <a:t>criminali</a:t>
            </a:r>
            <a:r>
              <a:rPr lang="en-US" baseline="0" dirty="0" smtClean="0"/>
              <a:t> </a:t>
            </a:r>
            <a:r>
              <a:rPr lang="en-US" baseline="0" dirty="0" smtClean="0"/>
              <a:t>o </a:t>
            </a:r>
            <a:r>
              <a:rPr lang="en-US" baseline="0" dirty="0" err="1" smtClean="0"/>
              <a:t>sospettati</a:t>
            </a:r>
            <a:endParaRPr lang="en-US" baseline="0" dirty="0" smtClean="0"/>
          </a:p>
          <a:p>
            <a:r>
              <a:rPr lang="en-US" baseline="0" dirty="0" err="1" smtClean="0"/>
              <a:t>Analizzare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discorsi</a:t>
            </a:r>
            <a:r>
              <a:rPr lang="en-US" baseline="0" dirty="0" smtClean="0"/>
              <a:t> di </a:t>
            </a:r>
            <a:r>
              <a:rPr lang="en-US" baseline="0" dirty="0" err="1" smtClean="0"/>
              <a:t>candidati</a:t>
            </a:r>
            <a:r>
              <a:rPr lang="en-US" baseline="0" dirty="0" smtClean="0"/>
              <a:t> a </a:t>
            </a:r>
            <a:r>
              <a:rPr lang="en-US" baseline="0" dirty="0" err="1" smtClean="0"/>
              <a:t>ruoli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politici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D935CA-3C3B-47B5-B52B-F13E37D8C3A5}" type="slidenum">
              <a:rPr lang="it-IT" altLang="it-IT" smtClean="0"/>
              <a:pPr>
                <a:defRPr/>
              </a:pPr>
              <a:t>4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24244470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La </a:t>
            </a:r>
            <a:r>
              <a:rPr lang="en-US" dirty="0" err="1" smtClean="0"/>
              <a:t>letteratura</a:t>
            </a:r>
            <a:r>
              <a:rPr lang="en-US" dirty="0" smtClean="0"/>
              <a:t> </a:t>
            </a:r>
            <a:r>
              <a:rPr lang="en-US" dirty="0" err="1" smtClean="0"/>
              <a:t>fornisce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diversi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metodi</a:t>
            </a:r>
            <a:r>
              <a:rPr lang="en-US" baseline="0" dirty="0" smtClean="0"/>
              <a:t> per </a:t>
            </a:r>
            <a:r>
              <a:rPr lang="en-US" baseline="0" dirty="0" err="1" smtClean="0"/>
              <a:t>capire</a:t>
            </a:r>
            <a:r>
              <a:rPr lang="en-US" baseline="0" dirty="0" smtClean="0"/>
              <a:t> se un </a:t>
            </a:r>
            <a:r>
              <a:rPr lang="en-US" baseline="0" dirty="0" err="1" smtClean="0"/>
              <a:t>soggetto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mente</a:t>
            </a:r>
            <a:r>
              <a:rPr lang="en-US" baseline="0" dirty="0" smtClean="0"/>
              <a:t> o dice la </a:t>
            </a:r>
            <a:r>
              <a:rPr lang="en-US" baseline="0" dirty="0" err="1" smtClean="0"/>
              <a:t>verita</a:t>
            </a:r>
            <a:r>
              <a:rPr lang="en-US" baseline="0" dirty="0" smtClean="0"/>
              <a:t>’, </a:t>
            </a:r>
          </a:p>
          <a:p>
            <a:r>
              <a:rPr lang="en-US" baseline="0" dirty="0" err="1" smtClean="0"/>
              <a:t>alcuni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invasivi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cioe</a:t>
            </a:r>
            <a:r>
              <a:rPr lang="en-US" baseline="0" dirty="0" smtClean="0"/>
              <a:t>’ in cui </a:t>
            </a:r>
            <a:r>
              <a:rPr lang="en-US" baseline="0" dirty="0" err="1" smtClean="0"/>
              <a:t>il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soggetto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deve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esserene</a:t>
            </a:r>
            <a:r>
              <a:rPr lang="en-US" baseline="0" dirty="0" smtClean="0"/>
              <a:t> </a:t>
            </a:r>
            <a:r>
              <a:rPr lang="en-US" baseline="0" dirty="0" smtClean="0"/>
              <a:t>a </a:t>
            </a:r>
            <a:r>
              <a:rPr lang="en-US" baseline="0" dirty="0" err="1" smtClean="0"/>
              <a:t>conoscenza</a:t>
            </a:r>
            <a:r>
              <a:rPr lang="en-US" baseline="0" dirty="0" smtClean="0"/>
              <a:t>, come </a:t>
            </a:r>
            <a:r>
              <a:rPr lang="en-US" baseline="0" dirty="0" err="1" smtClean="0"/>
              <a:t>il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poligrafo</a:t>
            </a:r>
            <a:r>
              <a:rPr lang="en-US" baseline="0" dirty="0" smtClean="0"/>
              <a:t> o </a:t>
            </a:r>
            <a:r>
              <a:rPr lang="en-US" baseline="0" dirty="0" err="1" smtClean="0"/>
              <a:t>l’EGG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altri</a:t>
            </a:r>
            <a:r>
              <a:rPr lang="en-US" baseline="0" dirty="0" smtClean="0"/>
              <a:t> non invasive come….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D935CA-3C3B-47B5-B52B-F13E37D8C3A5}" type="slidenum">
              <a:rPr lang="it-IT" altLang="it-IT" smtClean="0"/>
              <a:pPr>
                <a:defRPr/>
              </a:pPr>
              <a:t>5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38228666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baseline="0" dirty="0" err="1" smtClean="0"/>
              <a:t>L’indicatore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abbiamo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scelto</a:t>
            </a:r>
            <a:r>
              <a:rPr lang="en-US" baseline="0" dirty="0" smtClean="0"/>
              <a:t> di </a:t>
            </a:r>
            <a:r>
              <a:rPr lang="en-US" baseline="0" dirty="0" err="1" smtClean="0"/>
              <a:t>utilizzare</a:t>
            </a:r>
            <a:r>
              <a:rPr lang="en-US" baseline="0" dirty="0" smtClean="0"/>
              <a:t> per </a:t>
            </a:r>
            <a:r>
              <a:rPr lang="en-US" baseline="0" dirty="0" err="1" smtClean="0"/>
              <a:t>capire</a:t>
            </a:r>
            <a:r>
              <a:rPr lang="en-US" baseline="0" dirty="0" smtClean="0"/>
              <a:t> se </a:t>
            </a:r>
            <a:r>
              <a:rPr lang="en-US" baseline="0" dirty="0" err="1" smtClean="0"/>
              <a:t>una</a:t>
            </a:r>
            <a:r>
              <a:rPr lang="en-US" baseline="0" dirty="0" smtClean="0"/>
              <a:t> persona </a:t>
            </a:r>
            <a:r>
              <a:rPr lang="en-US" baseline="0" dirty="0" err="1" smtClean="0"/>
              <a:t>mente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sono</a:t>
            </a:r>
            <a:r>
              <a:rPr lang="en-US" baseline="0" dirty="0" smtClean="0"/>
              <a:t> le Action Units.</a:t>
            </a:r>
          </a:p>
          <a:p>
            <a:pPr marL="0" indent="0">
              <a:buFontTx/>
              <a:buNone/>
            </a:pPr>
            <a:r>
              <a:rPr lang="en-US" baseline="0" dirty="0" smtClean="0"/>
              <a:t>Le AU </a:t>
            </a:r>
            <a:r>
              <a:rPr lang="en-US" baseline="0" dirty="0" err="1" smtClean="0"/>
              <a:t>sono</a:t>
            </a:r>
            <a:r>
              <a:rPr lang="en-US" baseline="0" dirty="0" smtClean="0"/>
              <a:t> state </a:t>
            </a:r>
            <a:r>
              <a:rPr lang="en-US" baseline="0" dirty="0" err="1" smtClean="0"/>
              <a:t>utilizzate</a:t>
            </a:r>
            <a:r>
              <a:rPr lang="en-US" baseline="0" dirty="0" smtClean="0"/>
              <a:t> fin dal 1970 per </a:t>
            </a:r>
            <a:r>
              <a:rPr lang="en-US" baseline="0" dirty="0" err="1" smtClean="0"/>
              <a:t>codificare</a:t>
            </a:r>
            <a:r>
              <a:rPr lang="en-US" baseline="0" dirty="0" smtClean="0"/>
              <a:t> le </a:t>
            </a:r>
            <a:r>
              <a:rPr lang="en-US" baseline="0" dirty="0" err="1" smtClean="0"/>
              <a:t>emozioni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attraverso</a:t>
            </a:r>
            <a:r>
              <a:rPr lang="en-US" baseline="0" dirty="0" smtClean="0"/>
              <a:t> lo studio </a:t>
            </a:r>
            <a:r>
              <a:rPr lang="en-US" baseline="0" dirty="0" err="1" smtClean="0"/>
              <a:t>dei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movimenti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muscolari</a:t>
            </a:r>
            <a:r>
              <a:rPr lang="en-US" baseline="0" dirty="0" smtClean="0"/>
              <a:t> e </a:t>
            </a:r>
            <a:r>
              <a:rPr lang="en-US" baseline="0" dirty="0" err="1" smtClean="0"/>
              <a:t>delle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loro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intensita</a:t>
            </a:r>
            <a:r>
              <a:rPr lang="en-US" baseline="0" dirty="0" smtClean="0"/>
              <a:t>’.</a:t>
            </a:r>
          </a:p>
          <a:p>
            <a:pPr marL="0" indent="0">
              <a:buFontTx/>
              <a:buNone/>
            </a:pPr>
            <a:r>
              <a:rPr lang="en-US" baseline="0" dirty="0" smtClean="0"/>
              <a:t>Come </a:t>
            </a:r>
            <a:r>
              <a:rPr lang="en-US" baseline="0" dirty="0" err="1" smtClean="0"/>
              <a:t>potete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vedere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dalla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figura</a:t>
            </a:r>
            <a:r>
              <a:rPr lang="en-US" baseline="0" dirty="0" smtClean="0"/>
              <a:t>, le AU </a:t>
            </a:r>
            <a:r>
              <a:rPr lang="en-US" baseline="0" dirty="0" err="1" smtClean="0"/>
              <a:t>hanno</a:t>
            </a:r>
            <a:r>
              <a:rPr lang="en-US" baseline="0" dirty="0" smtClean="0"/>
              <a:t> un </a:t>
            </a:r>
            <a:r>
              <a:rPr lang="en-US" baseline="0" dirty="0" err="1" smtClean="0"/>
              <a:t>codice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univoco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accompagnato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dall’intensita</a:t>
            </a:r>
            <a:r>
              <a:rPr lang="en-US" baseline="0" dirty="0" smtClean="0"/>
              <a:t>’ del </a:t>
            </a:r>
            <a:r>
              <a:rPr lang="en-US" baseline="0" dirty="0" err="1" smtClean="0"/>
              <a:t>movimento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varia</a:t>
            </a:r>
            <a:r>
              <a:rPr lang="en-US" baseline="0" dirty="0" smtClean="0"/>
              <a:t> da A ad E.</a:t>
            </a:r>
          </a:p>
          <a:p>
            <a:pPr marL="0" indent="0">
              <a:buFontTx/>
              <a:buNone/>
            </a:pPr>
            <a:r>
              <a:rPr lang="en-US" baseline="0" dirty="0" err="1" smtClean="0"/>
              <a:t>Questo</a:t>
            </a:r>
            <a:r>
              <a:rPr lang="en-US" baseline="0" dirty="0" smtClean="0"/>
              <a:t> </a:t>
            </a:r>
            <a:r>
              <a:rPr lang="en-US" baseline="0" dirty="0" smtClean="0"/>
              <a:t>e’ un </a:t>
            </a:r>
            <a:r>
              <a:rPr lang="en-US" baseline="0" dirty="0" err="1" smtClean="0"/>
              <a:t>metodo</a:t>
            </a:r>
            <a:r>
              <a:rPr lang="en-US" baseline="0" dirty="0" smtClean="0"/>
              <a:t> non </a:t>
            </a:r>
            <a:r>
              <a:rPr lang="en-US" baseline="0" dirty="0" err="1" smtClean="0"/>
              <a:t>invasivo</a:t>
            </a:r>
            <a:r>
              <a:rPr lang="en-US" baseline="0" dirty="0" smtClean="0"/>
              <a:t>, e </a:t>
            </a:r>
            <a:r>
              <a:rPr lang="en-US" baseline="0" dirty="0" err="1" smtClean="0"/>
              <a:t>richiede</a:t>
            </a:r>
            <a:r>
              <a:rPr lang="en-US" baseline="0" dirty="0" smtClean="0"/>
              <a:t> solo </a:t>
            </a:r>
            <a:r>
              <a:rPr lang="en-US" baseline="0" dirty="0" err="1" smtClean="0"/>
              <a:t>l’utilizzo</a:t>
            </a:r>
            <a:r>
              <a:rPr lang="en-US" baseline="0" dirty="0" smtClean="0"/>
              <a:t> di </a:t>
            </a:r>
            <a:r>
              <a:rPr lang="en-US" baseline="0" dirty="0" err="1" smtClean="0"/>
              <a:t>una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telecamera</a:t>
            </a:r>
            <a:r>
              <a:rPr lang="en-US" baseline="0" dirty="0" smtClean="0"/>
              <a:t> RGB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D935CA-3C3B-47B5-B52B-F13E37D8C3A5}" type="slidenum">
              <a:rPr lang="it-IT" altLang="it-IT" smtClean="0"/>
              <a:pPr>
                <a:defRPr/>
              </a:pPr>
              <a:t>6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32234877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Prendere</a:t>
            </a:r>
            <a:r>
              <a:rPr lang="en-US" dirty="0" smtClean="0"/>
              <a:t> </a:t>
            </a:r>
            <a:r>
              <a:rPr lang="en-US" dirty="0" err="1" smtClean="0"/>
              <a:t>dei</a:t>
            </a:r>
            <a:r>
              <a:rPr lang="en-US" dirty="0" smtClean="0"/>
              <a:t> video in cui I </a:t>
            </a:r>
            <a:r>
              <a:rPr lang="en-US" dirty="0" err="1" smtClean="0"/>
              <a:t>soggetti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mentono</a:t>
            </a:r>
            <a:r>
              <a:rPr lang="en-US" baseline="0" dirty="0" smtClean="0"/>
              <a:t> o </a:t>
            </a:r>
            <a:r>
              <a:rPr lang="en-US" baseline="0" dirty="0" err="1" smtClean="0"/>
              <a:t>dicono</a:t>
            </a:r>
            <a:r>
              <a:rPr lang="en-US" baseline="0" dirty="0" smtClean="0"/>
              <a:t> la </a:t>
            </a:r>
            <a:r>
              <a:rPr lang="en-US" baseline="0" dirty="0" err="1" smtClean="0"/>
              <a:t>verita</a:t>
            </a:r>
            <a:r>
              <a:rPr lang="en-US" baseline="0" dirty="0" smtClean="0"/>
              <a:t>’ </a:t>
            </a:r>
            <a:r>
              <a:rPr lang="en-US" baseline="0" dirty="0" err="1" smtClean="0"/>
              <a:t>ed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estrarre</a:t>
            </a:r>
            <a:r>
              <a:rPr lang="en-US" baseline="0" dirty="0" smtClean="0"/>
              <a:t> le AU </a:t>
            </a:r>
            <a:r>
              <a:rPr lang="en-US" baseline="0" dirty="0" err="1" smtClean="0"/>
              <a:t>analizzando</a:t>
            </a:r>
            <a:r>
              <a:rPr lang="en-US" baseline="0" dirty="0" smtClean="0"/>
              <a:t> le </a:t>
            </a:r>
            <a:r>
              <a:rPr lang="en-US" baseline="0" dirty="0" err="1" smtClean="0"/>
              <a:t>facce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soggetti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assumendo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che</a:t>
            </a:r>
            <a:r>
              <a:rPr lang="en-US" baseline="0" dirty="0" smtClean="0"/>
              <a:t> un </a:t>
            </a:r>
            <a:r>
              <a:rPr lang="en-US" baseline="0" dirty="0" err="1" smtClean="0"/>
              <a:t>soggetto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mente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utilizzi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delle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combinazioni</a:t>
            </a:r>
            <a:r>
              <a:rPr lang="en-US" baseline="0" dirty="0" smtClean="0"/>
              <a:t> e </a:t>
            </a:r>
            <a:r>
              <a:rPr lang="en-US" baseline="0" dirty="0" err="1" smtClean="0"/>
              <a:t>delle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frequenze</a:t>
            </a:r>
            <a:r>
              <a:rPr lang="en-US" baseline="0" dirty="0" smtClean="0"/>
              <a:t> di AU </a:t>
            </a:r>
            <a:r>
              <a:rPr lang="en-US" baseline="0" dirty="0" err="1" smtClean="0"/>
              <a:t>differenti</a:t>
            </a:r>
            <a:r>
              <a:rPr lang="en-US" baseline="0" dirty="0" smtClean="0"/>
              <a:t> da </a:t>
            </a:r>
            <a:r>
              <a:rPr lang="en-US" baseline="0" dirty="0" err="1" smtClean="0"/>
              <a:t>uno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che</a:t>
            </a:r>
            <a:r>
              <a:rPr lang="en-US" baseline="0" dirty="0" smtClean="0"/>
              <a:t> dice la </a:t>
            </a:r>
            <a:r>
              <a:rPr lang="en-US" baseline="0" dirty="0" err="1" smtClean="0"/>
              <a:t>verita</a:t>
            </a:r>
            <a:r>
              <a:rPr lang="en-US" baseline="0" dirty="0" smtClean="0"/>
              <a:t>’.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D935CA-3C3B-47B5-B52B-F13E37D8C3A5}" type="slidenum">
              <a:rPr lang="it-IT" altLang="it-IT" smtClean="0"/>
              <a:pPr>
                <a:defRPr/>
              </a:pPr>
              <a:t>7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5223134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err="1" smtClean="0"/>
              <a:t>L’architettura</a:t>
            </a:r>
            <a:r>
              <a:rPr lang="en-US" baseline="0" dirty="0" smtClean="0"/>
              <a:t> ad alto </a:t>
            </a:r>
            <a:r>
              <a:rPr lang="en-US" baseline="0" dirty="0" err="1" smtClean="0"/>
              <a:t>livello</a:t>
            </a:r>
            <a:r>
              <a:rPr lang="en-US" baseline="0" dirty="0" smtClean="0"/>
              <a:t> del </a:t>
            </a:r>
            <a:r>
              <a:rPr lang="en-US" baseline="0" dirty="0" err="1" smtClean="0"/>
              <a:t>sistema</a:t>
            </a:r>
            <a:r>
              <a:rPr lang="en-US" baseline="0" dirty="0" smtClean="0"/>
              <a:t> e’ </a:t>
            </a:r>
            <a:r>
              <a:rPr lang="en-US" baseline="0" dirty="0" err="1" smtClean="0"/>
              <a:t>suddivisa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nei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seguenti</a:t>
            </a:r>
            <a:r>
              <a:rPr lang="en-US" baseline="0" dirty="0" smtClean="0"/>
              <a:t> step: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Landmark: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punti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di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riferimento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del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volto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come ad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es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gli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angoli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della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bocca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per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seguire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il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movimento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delle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component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facciali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  <a:p>
            <a:pPr marL="171450" indent="-171450">
              <a:buFontTx/>
              <a:buChar char="-"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Features: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Insieme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di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dati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che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scegliamo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per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rappresentare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le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informazioni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derivanti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dell’immagine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  <a:p>
            <a:pPr marL="171450" indent="-171450">
              <a:buFontTx/>
              <a:buChar char="-"/>
            </a:pP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Dalle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feature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riconosciamo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le AU (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allenando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un multiclass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svm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)</a:t>
            </a:r>
          </a:p>
          <a:p>
            <a:pPr marL="171450" indent="-171450">
              <a:buFontTx/>
              <a:buChar char="-"/>
            </a:pP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Utilizziamo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un SVM per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classificare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il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video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D935CA-3C3B-47B5-B52B-F13E37D8C3A5}" type="slidenum">
              <a:rPr lang="it-IT" altLang="it-IT" smtClean="0"/>
              <a:pPr>
                <a:defRPr/>
              </a:pPr>
              <a:t>8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31723193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identificare</a:t>
            </a:r>
            <a:r>
              <a:rPr lang="en-US" baseline="0" dirty="0" smtClean="0"/>
              <a:t> I landmarks </a:t>
            </a:r>
            <a:r>
              <a:rPr lang="en-US" baseline="0" dirty="0" err="1" smtClean="0"/>
              <a:t>utilizziamo</a:t>
            </a:r>
            <a:r>
              <a:rPr lang="en-US" baseline="0" dirty="0" smtClean="0"/>
              <a:t> un </a:t>
            </a:r>
            <a:r>
              <a:rPr lang="en-US" baseline="0" dirty="0" err="1" smtClean="0"/>
              <a:t>modello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chiamao</a:t>
            </a:r>
            <a:r>
              <a:rPr lang="en-US" baseline="0" dirty="0" smtClean="0"/>
              <a:t> CE-CLM. </a:t>
            </a:r>
            <a:r>
              <a:rPr lang="en-US" baseline="0" dirty="0" err="1" smtClean="0"/>
              <a:t>Questo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modello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funziona</a:t>
            </a:r>
            <a:r>
              <a:rPr lang="en-US" baseline="0" dirty="0" smtClean="0"/>
              <a:t> in due </a:t>
            </a:r>
            <a:r>
              <a:rPr lang="en-US" baseline="0" dirty="0" err="1" smtClean="0"/>
              <a:t>fasi</a:t>
            </a:r>
            <a:r>
              <a:rPr lang="en-US" baseline="0" dirty="0" smtClean="0"/>
              <a:t>:</a:t>
            </a:r>
          </a:p>
          <a:p>
            <a:pPr marL="0" indent="0">
              <a:buFontTx/>
              <a:buNone/>
            </a:pPr>
            <a:r>
              <a:rPr lang="en-US" baseline="0" dirty="0" smtClean="0"/>
              <a:t>Nella prima </a:t>
            </a:r>
            <a:r>
              <a:rPr lang="en-US" baseline="0" dirty="0" err="1" smtClean="0"/>
              <a:t>fase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utlilizziamo</a:t>
            </a:r>
            <a:r>
              <a:rPr lang="en-US" baseline="0" dirty="0" smtClean="0"/>
              <a:t> CEN: </a:t>
            </a:r>
            <a:r>
              <a:rPr lang="en-US" baseline="0" dirty="0" err="1" smtClean="0"/>
              <a:t>Presa</a:t>
            </a:r>
            <a:r>
              <a:rPr lang="en-US" baseline="0" dirty="0" smtClean="0"/>
              <a:t> in input </a:t>
            </a:r>
            <a:r>
              <a:rPr lang="en-US" baseline="0" dirty="0" err="1" smtClean="0"/>
              <a:t>una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regione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dell’immagine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otteniamo</a:t>
            </a:r>
            <a:r>
              <a:rPr lang="en-US" baseline="0" dirty="0" smtClean="0"/>
              <a:t> in output la </a:t>
            </a:r>
            <a:r>
              <a:rPr lang="en-US" baseline="0" dirty="0" err="1" smtClean="0"/>
              <a:t>posizione</a:t>
            </a:r>
            <a:r>
              <a:rPr lang="en-US" baseline="0" dirty="0" smtClean="0"/>
              <a:t> di un </a:t>
            </a:r>
            <a:r>
              <a:rPr lang="en-US" baseline="0" dirty="0" err="1" smtClean="0"/>
              <a:t>singolo</a:t>
            </a:r>
            <a:r>
              <a:rPr lang="en-US" baseline="0" dirty="0" smtClean="0"/>
              <a:t> landmark, </a:t>
            </a:r>
            <a:r>
              <a:rPr lang="en-US" baseline="0" dirty="0" err="1" smtClean="0"/>
              <a:t>indipendentemente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dagli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altri</a:t>
            </a:r>
            <a:r>
              <a:rPr lang="en-US" baseline="0" dirty="0" smtClean="0"/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/>
              <a:t>Nella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seconda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fase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utilizziamo</a:t>
            </a:r>
            <a:r>
              <a:rPr lang="en-US" baseline="0" dirty="0" smtClean="0"/>
              <a:t> un CLM per </a:t>
            </a:r>
            <a:r>
              <a:rPr lang="en-US" baseline="0" dirty="0" err="1" smtClean="0"/>
              <a:t>adatta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simultaneamente</a:t>
            </a:r>
            <a:r>
              <a:rPr lang="en-US" baseline="0" dirty="0" smtClean="0"/>
              <a:t> la </a:t>
            </a:r>
            <a:r>
              <a:rPr lang="en-US" baseline="0" dirty="0" err="1" smtClean="0"/>
              <a:t>posizione</a:t>
            </a:r>
            <a:r>
              <a:rPr lang="en-US" baseline="0" dirty="0" smtClean="0"/>
              <a:t> di </a:t>
            </a:r>
            <a:r>
              <a:rPr lang="en-US" baseline="0" dirty="0" err="1" smtClean="0"/>
              <a:t>tutti</a:t>
            </a:r>
            <a:r>
              <a:rPr lang="en-US" baseline="0" dirty="0" smtClean="0"/>
              <a:t> I landmark.</a:t>
            </a:r>
          </a:p>
          <a:p>
            <a:pPr marL="0" indent="0">
              <a:buFontTx/>
              <a:buNone/>
            </a:pPr>
            <a:endParaRPr lang="en-US" baseline="0" dirty="0" smtClean="0"/>
          </a:p>
          <a:p>
            <a:pPr marL="0" indent="0">
              <a:buFontTx/>
              <a:buNone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Constrained Local Model: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una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classe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di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metodi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per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localizzare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un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insieme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di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punti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su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un’immagine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,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vincolati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da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una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forma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modello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(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statistica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).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D935CA-3C3B-47B5-B52B-F13E37D8C3A5}" type="slidenum">
              <a:rPr lang="it-IT" altLang="it-IT" smtClean="0"/>
              <a:pPr>
                <a:defRPr/>
              </a:pPr>
              <a:t>9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3424687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27C267A1-2AF1-4BAB-899A-BAEE6EA5E9F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4F4811D-486D-461A-B107-6F0D162538D5}" type="datetime1">
              <a:rPr lang="it-IT" altLang="it-IT"/>
              <a:pPr>
                <a:defRPr/>
              </a:pPr>
              <a:t>14/01/2019</a:t>
            </a:fld>
            <a:endParaRPr lang="it-IT" altLang="it-IT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93460F73-1466-40C4-8356-BFCECFE77ED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it-IT" dirty="0" smtClean="0"/>
              <a:t>Deception Detection using Facial Action Units</a:t>
            </a:r>
            <a:endParaRPr lang="it-IT" altLang="it-IT" dirty="0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27D44E63-9809-41ED-A8C1-E987F5F91BE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FBCFEF54-2A48-4760-B0BD-A71091979AE4}" type="slidenum">
              <a:rPr lang="it-IT" altLang="it-IT" smtClean="0"/>
              <a:pPr>
                <a:defRPr/>
              </a:pPr>
              <a:t>‹#›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25685589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27C267A1-2AF1-4BAB-899A-BAEE6EA5E9F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44E83E3-9036-47AC-A44A-4177237B58F0}" type="datetime1">
              <a:rPr lang="it-IT" altLang="it-IT"/>
              <a:pPr>
                <a:defRPr/>
              </a:pPr>
              <a:t>14/01/2019</a:t>
            </a:fld>
            <a:endParaRPr lang="it-IT" altLang="it-IT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93460F73-1466-40C4-8356-BFCECFE77ED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it-IT" dirty="0" smtClean="0"/>
              <a:t>Deception Detection using Facial Action Units</a:t>
            </a:r>
            <a:endParaRPr lang="it-IT" altLang="it-IT" dirty="0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27D44E63-9809-41ED-A8C1-E987F5F91BE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40047FD6-88A3-4BBF-8EE1-264368D400FF}" type="slidenum">
              <a:rPr lang="it-IT" altLang="it-IT" smtClean="0"/>
              <a:pPr>
                <a:defRPr/>
              </a:pPr>
              <a:t>‹#›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40679669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786563" y="409575"/>
            <a:ext cx="1889125" cy="5457825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1116013" y="409575"/>
            <a:ext cx="5518150" cy="5457825"/>
          </a:xfrm>
        </p:spPr>
        <p:txBody>
          <a:bodyPr vert="eaVer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27C267A1-2AF1-4BAB-899A-BAEE6EA5E9F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904150C-06DA-4B53-866C-CA322FFA4C1E}" type="datetime1">
              <a:rPr lang="it-IT" altLang="it-IT"/>
              <a:pPr>
                <a:defRPr/>
              </a:pPr>
              <a:t>14/01/2019</a:t>
            </a:fld>
            <a:endParaRPr lang="it-IT" altLang="it-IT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93460F73-1466-40C4-8356-BFCECFE77ED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it-IT" dirty="0" smtClean="0"/>
              <a:t>Deception Detection using Facial Action Units</a:t>
            </a:r>
            <a:endParaRPr lang="it-IT" altLang="it-IT" dirty="0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27D44E63-9809-41ED-A8C1-E987F5F91BE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FAA031AA-3B95-47C2-B986-74EB691A01F6}" type="slidenum">
              <a:rPr lang="it-IT" altLang="it-IT" smtClean="0"/>
              <a:pPr>
                <a:defRPr/>
              </a:pPr>
              <a:t>‹#›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9763177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olo, test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16013" y="409575"/>
            <a:ext cx="7559675" cy="504825"/>
          </a:xfrm>
        </p:spPr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sz="half" idx="1"/>
          </p:nvPr>
        </p:nvSpPr>
        <p:spPr>
          <a:xfrm>
            <a:off x="1116013" y="1752600"/>
            <a:ext cx="3703637" cy="4114800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972050" y="1752600"/>
            <a:ext cx="3703638" cy="4114800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7C267A1-2AF1-4BAB-899A-BAEE6EA5E9F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0F5EDCE-8BEC-423A-832A-CA72E25BB0B8}" type="datetime1">
              <a:rPr lang="it-IT" altLang="it-IT"/>
              <a:pPr>
                <a:defRPr/>
              </a:pPr>
              <a:t>14/01/2019</a:t>
            </a:fld>
            <a:endParaRPr lang="it-IT" altLang="it-IT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3460F73-1466-40C4-8356-BFCECFE77ED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it-IT" dirty="0" smtClean="0"/>
              <a:t>Deception Detection using Facial Action Units</a:t>
            </a:r>
            <a:endParaRPr lang="it-IT" altLang="it-IT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7D44E63-9809-41ED-A8C1-E987F5F91BE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7BC612DC-FCCB-4197-9D5A-478F1F3D6510}" type="slidenum">
              <a:rPr lang="it-IT" altLang="it-IT" smtClean="0"/>
              <a:pPr>
                <a:defRPr/>
              </a:pPr>
              <a:t>‹#›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6782624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olo e tabel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16013" y="409575"/>
            <a:ext cx="7559675" cy="504825"/>
          </a:xfrm>
        </p:spPr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abella 2"/>
          <p:cNvSpPr>
            <a:spLocks noGrp="1"/>
          </p:cNvSpPr>
          <p:nvPr>
            <p:ph type="tbl" idx="1"/>
          </p:nvPr>
        </p:nvSpPr>
        <p:spPr>
          <a:xfrm>
            <a:off x="1116013" y="1752600"/>
            <a:ext cx="7559675" cy="4114800"/>
          </a:xfrm>
        </p:spPr>
        <p:txBody>
          <a:bodyPr/>
          <a:lstStyle/>
          <a:p>
            <a:pPr lvl="0"/>
            <a:endParaRPr lang="it-IT" noProof="0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27C267A1-2AF1-4BAB-899A-BAEE6EA5E9F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892EC3E-F89A-4A6A-96F9-B76D5C6561B8}" type="datetime1">
              <a:rPr lang="it-IT" altLang="it-IT"/>
              <a:pPr>
                <a:defRPr/>
              </a:pPr>
              <a:t>14/01/2019</a:t>
            </a:fld>
            <a:endParaRPr lang="it-IT" altLang="it-IT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93460F73-1466-40C4-8356-BFCECFE77ED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it-IT" dirty="0" smtClean="0"/>
              <a:t>Deception Detection using Facial Action Units</a:t>
            </a:r>
            <a:endParaRPr lang="it-IT" altLang="it-IT" dirty="0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27D44E63-9809-41ED-A8C1-E987F5F91BE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622D9AAA-C693-4799-9A21-894A6B6830B9}" type="slidenum">
              <a:rPr lang="it-IT" altLang="it-IT" smtClean="0"/>
              <a:pPr>
                <a:defRPr/>
              </a:pPr>
              <a:t>‹#›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8151530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Titolo e grafi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16013" y="409575"/>
            <a:ext cx="7559675" cy="504825"/>
          </a:xfrm>
        </p:spPr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grafico 2"/>
          <p:cNvSpPr>
            <a:spLocks noGrp="1"/>
          </p:cNvSpPr>
          <p:nvPr>
            <p:ph type="chart" idx="1"/>
          </p:nvPr>
        </p:nvSpPr>
        <p:spPr>
          <a:xfrm>
            <a:off x="1116013" y="1752600"/>
            <a:ext cx="7559675" cy="4114800"/>
          </a:xfrm>
        </p:spPr>
        <p:txBody>
          <a:bodyPr/>
          <a:lstStyle/>
          <a:p>
            <a:pPr lvl="0"/>
            <a:endParaRPr lang="it-IT" noProof="0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27C267A1-2AF1-4BAB-899A-BAEE6EA5E9F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179E087-FC4F-4F56-8367-F07AA807F4B2}" type="datetime1">
              <a:rPr lang="it-IT" altLang="it-IT"/>
              <a:pPr>
                <a:defRPr/>
              </a:pPr>
              <a:t>14/01/2019</a:t>
            </a:fld>
            <a:endParaRPr lang="it-IT" altLang="it-IT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93460F73-1466-40C4-8356-BFCECFE77ED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it-IT" dirty="0" smtClean="0"/>
              <a:t>Deception Detection using Facial Action Units</a:t>
            </a:r>
            <a:endParaRPr lang="it-IT" altLang="it-IT" dirty="0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27D44E63-9809-41ED-A8C1-E987F5F91BE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EE0E3056-DEFC-4CF3-9905-FABC7FE50DB1}" type="slidenum">
              <a:rPr lang="it-IT" altLang="it-IT" smtClean="0"/>
              <a:pPr>
                <a:defRPr/>
              </a:pPr>
              <a:t>‹#›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21554884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27C267A1-2AF1-4BAB-899A-BAEE6EA5E9F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730D388-5B29-4126-AC54-A0FD22452F77}" type="datetime1">
              <a:rPr lang="it-IT" altLang="it-IT"/>
              <a:pPr>
                <a:defRPr/>
              </a:pPr>
              <a:t>14/01/2019</a:t>
            </a:fld>
            <a:endParaRPr lang="it-IT" altLang="it-IT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93460F73-1466-40C4-8356-BFCECFE77ED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it-IT" dirty="0" smtClean="0"/>
              <a:t>Deception Detection using Facial Action Units</a:t>
            </a:r>
            <a:endParaRPr lang="it-IT" altLang="it-IT" dirty="0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27D44E63-9809-41ED-A8C1-E987F5F91BE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A5888ACF-FC31-4A35-9932-E1138572A9AA}" type="slidenum">
              <a:rPr lang="it-IT" altLang="it-IT" smtClean="0"/>
              <a:pPr>
                <a:defRPr/>
              </a:pPr>
              <a:t>‹#›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8746713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27C267A1-2AF1-4BAB-899A-BAEE6EA5E9F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8DFAE6B-C81A-46E6-A48A-8E14BB65AC90}" type="datetime1">
              <a:rPr lang="it-IT" altLang="it-IT"/>
              <a:pPr>
                <a:defRPr/>
              </a:pPr>
              <a:t>14/01/2019</a:t>
            </a:fld>
            <a:endParaRPr lang="it-IT" altLang="it-IT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93460F73-1466-40C4-8356-BFCECFE77ED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it-IT" dirty="0" smtClean="0"/>
              <a:t>Deception Detection using Facial Action Units</a:t>
            </a:r>
            <a:endParaRPr lang="it-IT" altLang="it-IT" dirty="0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27D44E63-9809-41ED-A8C1-E987F5F91BE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C3BB1B77-E563-4241-9838-BC403B1B6688}" type="slidenum">
              <a:rPr lang="it-IT" altLang="it-IT" smtClean="0"/>
              <a:pPr>
                <a:defRPr/>
              </a:pPr>
              <a:t>‹#›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20226536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1116013" y="1752600"/>
            <a:ext cx="3703637" cy="4114800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972050" y="1752600"/>
            <a:ext cx="3703638" cy="4114800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7C267A1-2AF1-4BAB-899A-BAEE6EA5E9F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91D720E-D8E6-431C-8AFF-6EA57AD58F34}" type="datetime1">
              <a:rPr lang="it-IT" altLang="it-IT"/>
              <a:pPr>
                <a:defRPr/>
              </a:pPr>
              <a:t>14/01/2019</a:t>
            </a:fld>
            <a:endParaRPr lang="it-IT" altLang="it-IT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3460F73-1466-40C4-8356-BFCECFE77ED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it-IT" dirty="0" smtClean="0"/>
              <a:t>Deception Detection using Facial Action Units</a:t>
            </a:r>
            <a:endParaRPr lang="it-IT" altLang="it-IT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7D44E63-9809-41ED-A8C1-E987F5F91BE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D70459BF-2520-4954-B3AF-F754A4D6E629}" type="slidenum">
              <a:rPr lang="it-IT" altLang="it-IT" smtClean="0"/>
              <a:pPr>
                <a:defRPr/>
              </a:pPr>
              <a:t>‹#›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3232552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27C267A1-2AF1-4BAB-899A-BAEE6EA5E9F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79553BD-7364-44D9-A9A0-938E4A93DED6}" type="datetime1">
              <a:rPr lang="it-IT" altLang="it-IT"/>
              <a:pPr>
                <a:defRPr/>
              </a:pPr>
              <a:t>14/01/2019</a:t>
            </a:fld>
            <a:endParaRPr lang="it-IT" altLang="it-IT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93460F73-1466-40C4-8356-BFCECFE77ED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it-IT" dirty="0" smtClean="0"/>
              <a:t>Deception Detection using Facial Action Units</a:t>
            </a:r>
            <a:endParaRPr lang="it-IT" altLang="it-IT" dirty="0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27D44E63-9809-41ED-A8C1-E987F5F91BE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E3EF6F23-C562-4F3B-9CF3-ADA437569AE9}" type="slidenum">
              <a:rPr lang="it-IT" altLang="it-IT" smtClean="0"/>
              <a:pPr>
                <a:defRPr/>
              </a:pPr>
              <a:t>‹#›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4448483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27C267A1-2AF1-4BAB-899A-BAEE6EA5E9F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2E8F1EE-4340-48A5-B994-C3EBF40811D6}" type="datetime1">
              <a:rPr lang="it-IT" altLang="it-IT"/>
              <a:pPr>
                <a:defRPr/>
              </a:pPr>
              <a:t>14/01/2019</a:t>
            </a:fld>
            <a:endParaRPr lang="it-IT" altLang="it-IT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93460F73-1466-40C4-8356-BFCECFE77ED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it-IT" dirty="0" smtClean="0"/>
              <a:t>Deception Detection using Facial Action Units</a:t>
            </a:r>
            <a:endParaRPr lang="it-IT" altLang="it-IT" dirty="0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27D44E63-9809-41ED-A8C1-E987F5F91BE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86699BD1-C124-435D-82FD-D7F1E84D3433}" type="slidenum">
              <a:rPr lang="it-IT" altLang="it-IT" smtClean="0"/>
              <a:pPr>
                <a:defRPr/>
              </a:pPr>
              <a:t>‹#›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29133628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27C267A1-2AF1-4BAB-899A-BAEE6EA5E9F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8DDE939-F12B-4313-8986-1D19EC2F13AC}" type="datetime1">
              <a:rPr lang="it-IT" altLang="it-IT"/>
              <a:pPr>
                <a:defRPr/>
              </a:pPr>
              <a:t>14/01/2019</a:t>
            </a:fld>
            <a:endParaRPr lang="it-IT" altLang="it-IT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93460F73-1466-40C4-8356-BFCECFE77ED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it-IT" dirty="0" smtClean="0"/>
              <a:t>Deception Detection using Facial Action Units</a:t>
            </a:r>
            <a:endParaRPr lang="it-IT" altLang="it-IT" dirty="0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27D44E63-9809-41ED-A8C1-E987F5F91BE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BB9D0E64-0C6C-41EF-B116-39664D9D5AD7}" type="slidenum">
              <a:rPr lang="it-IT" altLang="it-IT" smtClean="0"/>
              <a:pPr>
                <a:defRPr/>
              </a:pPr>
              <a:t>‹#›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6010375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7C267A1-2AF1-4BAB-899A-BAEE6EA5E9F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CE798C5-49A6-4454-AB28-06523AEB90BC}" type="datetime1">
              <a:rPr lang="it-IT" altLang="it-IT"/>
              <a:pPr>
                <a:defRPr/>
              </a:pPr>
              <a:t>14/01/2019</a:t>
            </a:fld>
            <a:endParaRPr lang="it-IT" altLang="it-IT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3460F73-1466-40C4-8356-BFCECFE77ED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it-IT" dirty="0" smtClean="0"/>
              <a:t>Deception Detection using Facial Action Units</a:t>
            </a:r>
            <a:endParaRPr lang="it-IT" altLang="it-IT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7D44E63-9809-41ED-A8C1-E987F5F91BE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7352CAC7-0F05-439A-A705-8A037CF0DF3B}" type="slidenum">
              <a:rPr lang="it-IT" altLang="it-IT" smtClean="0"/>
              <a:pPr>
                <a:defRPr/>
              </a:pPr>
              <a:t>‹#›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20222175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it-IT" noProof="0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7C267A1-2AF1-4BAB-899A-BAEE6EA5E9F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23A8EB0-505B-4560-885C-747EAAAEEB8E}" type="datetime1">
              <a:rPr lang="it-IT" altLang="it-IT"/>
              <a:pPr>
                <a:defRPr/>
              </a:pPr>
              <a:t>14/01/2019</a:t>
            </a:fld>
            <a:endParaRPr lang="it-IT" altLang="it-IT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3460F73-1466-40C4-8356-BFCECFE77ED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it-IT" dirty="0" smtClean="0"/>
              <a:t>Deception Detection using Facial Action Units</a:t>
            </a:r>
            <a:endParaRPr lang="it-IT" altLang="it-IT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7D44E63-9809-41ED-A8C1-E987F5F91BE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B656DF81-EB0F-4E87-9AD3-AEF8346176C3}" type="slidenum">
              <a:rPr lang="it-IT" altLang="it-IT" smtClean="0"/>
              <a:pPr>
                <a:defRPr/>
              </a:pPr>
              <a:t>‹#›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24726364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6" name="Group 15"/>
          <p:cNvGrpSpPr>
            <a:grpSpLocks/>
          </p:cNvGrpSpPr>
          <p:nvPr/>
        </p:nvGrpSpPr>
        <p:grpSpPr bwMode="auto">
          <a:xfrm>
            <a:off x="0" y="6096000"/>
            <a:ext cx="9144000" cy="762000"/>
            <a:chOff x="0" y="3840"/>
            <a:chExt cx="5760" cy="480"/>
          </a:xfrm>
        </p:grpSpPr>
        <p:sp>
          <p:nvSpPr>
            <p:cNvPr id="1032" name="Rectangle 13">
              <a:extLst>
                <a:ext uri="{FF2B5EF4-FFF2-40B4-BE49-F238E27FC236}">
                  <a16:creationId xmlns:a16="http://schemas.microsoft.com/office/drawing/2014/main" id="{33D257D8-5DC4-496A-B549-2D094B51090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0" y="3984"/>
              <a:ext cx="5760" cy="336"/>
            </a:xfrm>
            <a:prstGeom prst="rect">
              <a:avLst/>
            </a:prstGeom>
            <a:solidFill>
              <a:srgbClr val="8224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defRPr/>
              </a:pPr>
              <a:endParaRPr lang="it-IT" altLang="it-IT"/>
            </a:p>
          </p:txBody>
        </p:sp>
        <p:sp>
          <p:nvSpPr>
            <p:cNvPr id="1033" name="Rectangle 14">
              <a:extLst>
                <a:ext uri="{FF2B5EF4-FFF2-40B4-BE49-F238E27FC236}">
                  <a16:creationId xmlns:a16="http://schemas.microsoft.com/office/drawing/2014/main" id="{F29AF15B-B57D-42E2-9922-6F933E21285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768" y="3840"/>
              <a:ext cx="4992" cy="480"/>
            </a:xfrm>
            <a:prstGeom prst="rect">
              <a:avLst/>
            </a:prstGeom>
            <a:solidFill>
              <a:srgbClr val="8224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defRPr/>
              </a:pPr>
              <a:endParaRPr lang="it-IT" altLang="it-IT"/>
            </a:p>
          </p:txBody>
        </p:sp>
      </p:grpSp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116013" y="409575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it-IT" altLang="it-IT" smtClean="0"/>
              <a:t>Fare clic per modificare stile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116013" y="1752600"/>
            <a:ext cx="7559675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it-IT" altLang="it-IT" smtClean="0"/>
              <a:t>Fare clic per modificare gli stili del testo dello schema</a:t>
            </a:r>
          </a:p>
          <a:p>
            <a:pPr lvl="1"/>
            <a:r>
              <a:rPr lang="it-IT" altLang="it-IT" smtClean="0"/>
              <a:t>Secondo livello</a:t>
            </a:r>
          </a:p>
          <a:p>
            <a:pPr lvl="2"/>
            <a:r>
              <a:rPr lang="it-IT" altLang="it-IT" smtClean="0"/>
              <a:t>Terzo livello</a:t>
            </a:r>
          </a:p>
          <a:p>
            <a:pPr lvl="3"/>
            <a:r>
              <a:rPr lang="it-IT" altLang="it-IT" smtClean="0"/>
              <a:t>Quarto livello</a:t>
            </a:r>
          </a:p>
          <a:p>
            <a:pPr lvl="4"/>
            <a:r>
              <a:rPr lang="it-IT" altLang="it-IT" smtClean="0"/>
              <a:t>Quinto livello</a:t>
            </a:r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27C267A1-2AF1-4BAB-899A-BAEE6EA5E9F5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343400" y="61468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100"/>
            </a:lvl1pPr>
          </a:lstStyle>
          <a:p>
            <a:pPr>
              <a:defRPr/>
            </a:pPr>
            <a:fld id="{AF3C24D0-4835-4595-92AB-691CE84E783C}" type="datetime1">
              <a:rPr lang="it-IT" altLang="it-IT"/>
              <a:pPr>
                <a:defRPr/>
              </a:pPr>
              <a:t>14/01/2019</a:t>
            </a:fld>
            <a:endParaRPr lang="it-IT" altLang="it-IT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93460F73-1466-40C4-8356-BFCECFE77ED3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219200" y="6146800"/>
            <a:ext cx="2895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100"/>
            </a:lvl1pPr>
          </a:lstStyle>
          <a:p>
            <a:pPr>
              <a:defRPr/>
            </a:pPr>
            <a:r>
              <a:rPr lang="en-US" altLang="it-IT" dirty="0" smtClean="0"/>
              <a:t>Deception Detection using Facial Action Units</a:t>
            </a:r>
            <a:endParaRPr lang="it-IT" altLang="it-IT" dirty="0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27D44E63-9809-41ED-A8C1-E987F5F91BE6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1468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100"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F003CCC9-0827-4905-9AB2-E29909038FD8}" type="slidenum">
              <a:rPr lang="it-IT" altLang="it-IT" smtClean="0"/>
              <a:pPr>
                <a:defRPr/>
              </a:pPr>
              <a:t>‹#›</a:t>
            </a:fld>
            <a:endParaRPr lang="it-IT" alt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 kern="1200">
          <a:solidFill>
            <a:srgbClr val="822433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822433"/>
          </a:solidFill>
          <a:latin typeface="Arial" panose="020B0604020202020204" pitchFamily="34" charset="0"/>
          <a:ea typeface="ＭＳ Ｐゴシック" panose="020B0600070205080204" pitchFamily="34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822433"/>
          </a:solidFill>
          <a:latin typeface="Arial" panose="020B0604020202020204" pitchFamily="34" charset="0"/>
          <a:ea typeface="ＭＳ Ｐゴシック" panose="020B0600070205080204" pitchFamily="34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822433"/>
          </a:solidFill>
          <a:latin typeface="Arial" panose="020B0604020202020204" pitchFamily="34" charset="0"/>
          <a:ea typeface="ＭＳ Ｐゴシック" panose="020B0600070205080204" pitchFamily="34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822433"/>
          </a:solidFill>
          <a:latin typeface="Arial" panose="020B0604020202020204" pitchFamily="34" charset="0"/>
          <a:ea typeface="ＭＳ Ｐゴシック" panose="020B0600070205080204" pitchFamily="34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2400" b="1">
          <a:solidFill>
            <a:srgbClr val="822433"/>
          </a:solidFill>
          <a:latin typeface="Arial" panose="020B0604020202020204" pitchFamily="34" charset="0"/>
          <a:ea typeface="ＭＳ Ｐゴシック" panose="020B0600070205080204" pitchFamily="34" charset="-128"/>
        </a:defRPr>
      </a:lvl6pPr>
      <a:lvl7pPr marL="914400" algn="l" rtl="0" fontAlgn="base">
        <a:spcBef>
          <a:spcPct val="0"/>
        </a:spcBef>
        <a:spcAft>
          <a:spcPct val="0"/>
        </a:spcAft>
        <a:defRPr sz="2400" b="1">
          <a:solidFill>
            <a:srgbClr val="822433"/>
          </a:solidFill>
          <a:latin typeface="Arial" panose="020B0604020202020204" pitchFamily="34" charset="0"/>
          <a:ea typeface="ＭＳ Ｐゴシック" panose="020B0600070205080204" pitchFamily="34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sz="2400" b="1">
          <a:solidFill>
            <a:srgbClr val="822433"/>
          </a:solidFill>
          <a:latin typeface="Arial" panose="020B0604020202020204" pitchFamily="34" charset="0"/>
          <a:ea typeface="ＭＳ Ｐゴシック" panose="020B0600070205080204" pitchFamily="34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sz="2400" b="1">
          <a:solidFill>
            <a:srgbClr val="822433"/>
          </a:solidFill>
          <a:latin typeface="Arial" panose="020B0604020202020204" pitchFamily="34" charset="0"/>
          <a:ea typeface="ＭＳ Ｐゴシック" panose="020B0600070205080204" pitchFamily="34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822433"/>
        </a:buClr>
        <a:buChar char="•"/>
        <a:defRPr sz="2400" kern="1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000" kern="12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1600" kern="1200">
          <a:solidFill>
            <a:srgbClr val="000000"/>
          </a:solidFill>
          <a:latin typeface="+mn-lt"/>
          <a:ea typeface="+mn-ea"/>
          <a:cs typeface="+mn-cs"/>
        </a:defRPr>
      </a:lvl3pPr>
      <a:lvl4pPr marL="1562100" indent="-228600" algn="l" rtl="0" eaLnBrk="0" fontAlgn="base" hangingPunct="0">
        <a:spcBef>
          <a:spcPct val="20000"/>
        </a:spcBef>
        <a:spcAft>
          <a:spcPct val="0"/>
        </a:spcAft>
        <a:buChar char="–"/>
        <a:defRPr sz="1400" kern="1200">
          <a:solidFill>
            <a:srgbClr val="000000"/>
          </a:solidFill>
          <a:latin typeface="+mn-lt"/>
          <a:ea typeface="+mn-ea"/>
          <a:cs typeface="+mn-cs"/>
        </a:defRPr>
      </a:lvl4pPr>
      <a:lvl5pPr marL="1981200" indent="-228600" algn="l" rtl="0" eaLnBrk="0" fontAlgn="base" hangingPunct="0">
        <a:spcBef>
          <a:spcPct val="20000"/>
        </a:spcBef>
        <a:spcAft>
          <a:spcPct val="0"/>
        </a:spcAft>
        <a:buChar char="»"/>
        <a:defRPr sz="1200" kern="12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gif"/><Relationship Id="rId5" Type="http://schemas.openxmlformats.org/officeDocument/2006/relationships/image" Target="../media/image19.gif"/><Relationship Id="rId4" Type="http://schemas.openxmlformats.org/officeDocument/2006/relationships/image" Target="../media/image18.gi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1"/>
          <p:cNvSpPr>
            <a:spLocks noChangeArrowheads="1"/>
          </p:cNvSpPr>
          <p:nvPr/>
        </p:nvSpPr>
        <p:spPr bwMode="auto">
          <a:xfrm>
            <a:off x="0" y="0"/>
            <a:ext cx="9144000" cy="3429000"/>
          </a:xfrm>
          <a:prstGeom prst="rect">
            <a:avLst/>
          </a:prstGeom>
          <a:solidFill>
            <a:srgbClr val="00677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it-IT" altLang="it-IT" sz="900">
              <a:solidFill>
                <a:schemeClr val="bg1"/>
              </a:solidFill>
            </a:endParaRP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ctrTitle"/>
          </p:nvPr>
        </p:nvSpPr>
        <p:spPr>
          <a:xfrm>
            <a:off x="2247900" y="409575"/>
            <a:ext cx="6096000" cy="581025"/>
          </a:xfrm>
        </p:spPr>
        <p:txBody>
          <a:bodyPr anchor="t"/>
          <a:lstStyle/>
          <a:p>
            <a:pPr algn="l" eaLnBrk="1" hangingPunct="1"/>
            <a:r>
              <a:rPr lang="it-IT" altLang="it-IT" sz="2400" dirty="0" smtClean="0">
                <a:solidFill>
                  <a:schemeClr val="bg1"/>
                </a:solidFill>
              </a:rPr>
              <a:t>Deception Detection using Facial Action Units</a:t>
            </a:r>
          </a:p>
        </p:txBody>
      </p:sp>
      <p:grpSp>
        <p:nvGrpSpPr>
          <p:cNvPr id="4100" name="Group 17"/>
          <p:cNvGrpSpPr>
            <a:grpSpLocks/>
          </p:cNvGrpSpPr>
          <p:nvPr/>
        </p:nvGrpSpPr>
        <p:grpSpPr bwMode="auto">
          <a:xfrm>
            <a:off x="0" y="2759075"/>
            <a:ext cx="9145588" cy="4098925"/>
            <a:chOff x="0" y="1738"/>
            <a:chExt cx="5761" cy="2582"/>
          </a:xfrm>
        </p:grpSpPr>
        <p:pic>
          <p:nvPicPr>
            <p:cNvPr id="4102" name="Picture 15" descr="Fondino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2158"/>
              <a:ext cx="5760" cy="21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03" name="Picture 13" descr="logo +marchio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2160"/>
              <a:ext cx="5761" cy="7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04" name="Picture 16" descr="fascia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16" y="1738"/>
              <a:ext cx="4444" cy="4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101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2247900" y="4868863"/>
            <a:ext cx="6427788" cy="1319212"/>
          </a:xfrm>
        </p:spPr>
        <p:txBody>
          <a:bodyPr/>
          <a:lstStyle/>
          <a:p>
            <a:pPr algn="l" eaLnBrk="1" hangingPunct="1"/>
            <a:r>
              <a:rPr lang="it-IT" altLang="it-IT" sz="1800" dirty="0" smtClean="0">
                <a:solidFill>
                  <a:schemeClr val="bg1"/>
                </a:solidFill>
              </a:rPr>
              <a:t>Candidato: Orfanelli Emanuele</a:t>
            </a:r>
          </a:p>
          <a:p>
            <a:pPr algn="l" eaLnBrk="1" hangingPunct="1"/>
            <a:endParaRPr lang="it-IT" altLang="it-IT" sz="1800" dirty="0" smtClean="0">
              <a:solidFill>
                <a:schemeClr val="bg1"/>
              </a:solidFill>
            </a:endParaRPr>
          </a:p>
          <a:p>
            <a:pPr algn="l" eaLnBrk="1" hangingPunct="1"/>
            <a:r>
              <a:rPr lang="it-IT" altLang="it-IT" sz="1800" dirty="0" smtClean="0">
                <a:solidFill>
                  <a:schemeClr val="bg1"/>
                </a:solidFill>
              </a:rPr>
              <a:t>Relatore: Luigi Cinque                </a:t>
            </a:r>
          </a:p>
          <a:p>
            <a:pPr algn="l" eaLnBrk="1" hangingPunct="1"/>
            <a:r>
              <a:rPr lang="it-IT" altLang="it-IT" sz="1800" dirty="0" smtClean="0">
                <a:solidFill>
                  <a:schemeClr val="bg1"/>
                </a:solidFill>
              </a:rPr>
              <a:t>Correlatore: Danilo Avola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Estrazione</a:t>
            </a:r>
            <a:r>
              <a:rPr lang="en-US" dirty="0" smtClean="0"/>
              <a:t> </a:t>
            </a:r>
            <a:r>
              <a:rPr lang="en-US" dirty="0" err="1" smtClean="0"/>
              <a:t>delle</a:t>
            </a:r>
            <a:r>
              <a:rPr lang="en-US" dirty="0" smtClean="0"/>
              <a:t> feature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6013" y="1203672"/>
            <a:ext cx="7559675" cy="4385568"/>
          </a:xfrm>
        </p:spPr>
        <p:txBody>
          <a:bodyPr/>
          <a:lstStyle/>
          <a:p>
            <a:r>
              <a:rPr lang="en-US" dirty="0" err="1" smtClean="0"/>
              <a:t>Allineamento</a:t>
            </a:r>
            <a:r>
              <a:rPr lang="en-US" dirty="0" smtClean="0"/>
              <a:t> e </a:t>
            </a:r>
            <a:r>
              <a:rPr lang="en-US" dirty="0" err="1" smtClean="0"/>
              <a:t>Mascheramento</a:t>
            </a:r>
            <a:endParaRPr lang="en-US" dirty="0"/>
          </a:p>
          <a:p>
            <a:pPr lvl="1"/>
            <a:r>
              <a:rPr lang="en-US" dirty="0" smtClean="0"/>
              <a:t>Per </a:t>
            </a:r>
            <a:r>
              <a:rPr lang="en-US" dirty="0" err="1" smtClean="0"/>
              <a:t>estrarre</a:t>
            </a:r>
            <a:r>
              <a:rPr lang="en-US" dirty="0" smtClean="0"/>
              <a:t> le feature </a:t>
            </a:r>
            <a:r>
              <a:rPr lang="en-US" dirty="0" err="1" smtClean="0"/>
              <a:t>conviene</a:t>
            </a:r>
            <a:r>
              <a:rPr lang="en-US" dirty="0" smtClean="0"/>
              <a:t> </a:t>
            </a:r>
            <a:r>
              <a:rPr lang="en-US" dirty="0" err="1" smtClean="0"/>
              <a:t>allineare</a:t>
            </a:r>
            <a:r>
              <a:rPr lang="en-US" dirty="0" smtClean="0"/>
              <a:t> </a:t>
            </a:r>
            <a:r>
              <a:rPr lang="en-US" dirty="0" err="1" smtClean="0"/>
              <a:t>l’immagine</a:t>
            </a:r>
            <a:r>
              <a:rPr lang="en-US" dirty="0" smtClean="0"/>
              <a:t> ad </a:t>
            </a:r>
            <a:r>
              <a:rPr lang="en-US" dirty="0" err="1" smtClean="0"/>
              <a:t>una</a:t>
            </a:r>
            <a:r>
              <a:rPr lang="en-US" dirty="0" smtClean="0"/>
              <a:t> frame di </a:t>
            </a:r>
            <a:r>
              <a:rPr lang="en-US" dirty="0" err="1" smtClean="0"/>
              <a:t>riferimento</a:t>
            </a:r>
            <a:r>
              <a:rPr lang="en-US" dirty="0" smtClean="0"/>
              <a:t> </a:t>
            </a:r>
            <a:r>
              <a:rPr lang="en-US" dirty="0" err="1" smtClean="0"/>
              <a:t>frontale</a:t>
            </a:r>
            <a:r>
              <a:rPr lang="en-US" dirty="0" smtClean="0"/>
              <a:t>.</a:t>
            </a:r>
            <a:endParaRPr lang="en-US" dirty="0"/>
          </a:p>
          <a:p>
            <a:pPr lvl="1"/>
            <a:r>
              <a:rPr lang="en-US" dirty="0" err="1" smtClean="0"/>
              <a:t>Mascheramento</a:t>
            </a:r>
            <a:r>
              <a:rPr lang="en-US" dirty="0" smtClean="0"/>
              <a:t> </a:t>
            </a:r>
            <a:r>
              <a:rPr lang="en-US" dirty="0" err="1" smtClean="0"/>
              <a:t>rimuove</a:t>
            </a:r>
            <a:r>
              <a:rPr lang="en-US" dirty="0" smtClean="0"/>
              <a:t> </a:t>
            </a:r>
            <a:r>
              <a:rPr lang="en-US" dirty="0" err="1" smtClean="0"/>
              <a:t>tutte</a:t>
            </a:r>
            <a:r>
              <a:rPr lang="en-US" dirty="0" smtClean="0"/>
              <a:t> le </a:t>
            </a:r>
            <a:r>
              <a:rPr lang="en-US" dirty="0" err="1" smtClean="0"/>
              <a:t>informazioni</a:t>
            </a:r>
            <a:r>
              <a:rPr lang="en-US" dirty="0" smtClean="0"/>
              <a:t> non </a:t>
            </a:r>
            <a:r>
              <a:rPr lang="en-US" dirty="0" err="1" smtClean="0"/>
              <a:t>necessarie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Otteniamo</a:t>
            </a:r>
            <a:r>
              <a:rPr lang="en-US" dirty="0" smtClean="0"/>
              <a:t> </a:t>
            </a:r>
            <a:r>
              <a:rPr lang="en-US" dirty="0" err="1" smtClean="0"/>
              <a:t>un’immagine</a:t>
            </a:r>
            <a:r>
              <a:rPr lang="en-US" dirty="0" smtClean="0"/>
              <a:t> di 112x112 pixel.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730D388-5B29-4126-AC54-A0FD22452F77}" type="datetime1">
              <a:rPr lang="it-IT" altLang="it-IT" smtClean="0"/>
              <a:pPr>
                <a:defRPr/>
              </a:pPr>
              <a:t>14/01/2019</a:t>
            </a:fld>
            <a:endParaRPr lang="it-IT" altLang="it-IT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it-IT" dirty="0" smtClean="0"/>
              <a:t>Deception Detection using Facial Action Units</a:t>
            </a:r>
            <a:endParaRPr lang="it-IT" altLang="it-I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 altLang="it-IT" dirty="0" smtClean="0"/>
              <a:t>Pagina </a:t>
            </a:r>
            <a:fld id="{A5888ACF-FC31-4A35-9932-E1138572A9AA}" type="slidenum">
              <a:rPr lang="it-IT" altLang="it-IT" smtClean="0"/>
              <a:pPr>
                <a:defRPr/>
              </a:pPr>
              <a:t>10</a:t>
            </a:fld>
            <a:endParaRPr lang="it-IT" altLang="it-IT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9752" y="3565533"/>
            <a:ext cx="4824536" cy="2027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324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Estrazione</a:t>
            </a:r>
            <a:r>
              <a:rPr lang="en-US" dirty="0"/>
              <a:t> </a:t>
            </a:r>
            <a:r>
              <a:rPr lang="en-US" dirty="0" err="1"/>
              <a:t>delle</a:t>
            </a:r>
            <a:r>
              <a:rPr lang="en-US" dirty="0"/>
              <a:t> feature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6013" y="1203672"/>
            <a:ext cx="7559675" cy="4385568"/>
          </a:xfrm>
        </p:spPr>
        <p:txBody>
          <a:bodyPr/>
          <a:lstStyle/>
          <a:p>
            <a:r>
              <a:rPr lang="en-US" dirty="0" smtClean="0"/>
              <a:t>Appearance Features:</a:t>
            </a:r>
          </a:p>
          <a:p>
            <a:pPr lvl="1"/>
            <a:r>
              <a:rPr lang="en-US" dirty="0" smtClean="0"/>
              <a:t>Histogram of Oriented Gradients.</a:t>
            </a:r>
          </a:p>
          <a:p>
            <a:pPr lvl="1"/>
            <a:r>
              <a:rPr lang="en-US" dirty="0" smtClean="0"/>
              <a:t>Principal Component Analysis per un </a:t>
            </a:r>
            <a:r>
              <a:rPr lang="en-US" dirty="0" err="1" smtClean="0"/>
              <a:t>vettore</a:t>
            </a:r>
            <a:r>
              <a:rPr lang="en-US" dirty="0" smtClean="0"/>
              <a:t> di 1379 features.</a:t>
            </a:r>
          </a:p>
          <a:p>
            <a:r>
              <a:rPr lang="en-US" dirty="0" smtClean="0"/>
              <a:t>Geometry Features:</a:t>
            </a:r>
          </a:p>
          <a:p>
            <a:pPr lvl="1"/>
            <a:r>
              <a:rPr lang="en-US" dirty="0" err="1" smtClean="0"/>
              <a:t>Derivanti</a:t>
            </a:r>
            <a:r>
              <a:rPr lang="en-US" dirty="0" smtClean="0"/>
              <a:t> </a:t>
            </a:r>
            <a:r>
              <a:rPr lang="en-US" dirty="0" err="1" smtClean="0"/>
              <a:t>dalla</a:t>
            </a:r>
            <a:r>
              <a:rPr lang="en-US" dirty="0" smtClean="0"/>
              <a:t> </a:t>
            </a:r>
            <a:r>
              <a:rPr lang="en-US" dirty="0" err="1" smtClean="0"/>
              <a:t>posizione</a:t>
            </a:r>
            <a:r>
              <a:rPr lang="en-US" dirty="0" smtClean="0"/>
              <a:t> </a:t>
            </a:r>
            <a:r>
              <a:rPr lang="en-US" dirty="0" err="1" smtClean="0"/>
              <a:t>dei</a:t>
            </a:r>
            <a:r>
              <a:rPr lang="en-US" dirty="0" smtClean="0"/>
              <a:t> landmark e </a:t>
            </a:r>
            <a:r>
              <a:rPr lang="en-US" dirty="0" err="1" smtClean="0"/>
              <a:t>dai</a:t>
            </a:r>
            <a:r>
              <a:rPr lang="en-US" dirty="0" smtClean="0"/>
              <a:t> </a:t>
            </a:r>
            <a:r>
              <a:rPr lang="en-US" dirty="0" err="1" smtClean="0"/>
              <a:t>parametri</a:t>
            </a:r>
            <a:r>
              <a:rPr lang="en-US" dirty="0" smtClean="0"/>
              <a:t> del Constrained Local Model.</a:t>
            </a:r>
          </a:p>
          <a:p>
            <a:r>
              <a:rPr lang="en-US" dirty="0" err="1" smtClean="0"/>
              <a:t>Totale</a:t>
            </a:r>
            <a:r>
              <a:rPr lang="en-US" dirty="0" smtClean="0"/>
              <a:t> di </a:t>
            </a:r>
            <a:r>
              <a:rPr lang="is-IS" dirty="0" smtClean="0"/>
              <a:t>1606 features che definiscono la faccia.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730D388-5B29-4126-AC54-A0FD22452F77}" type="datetime1">
              <a:rPr lang="it-IT" altLang="it-IT" smtClean="0"/>
              <a:pPr>
                <a:defRPr/>
              </a:pPr>
              <a:t>14/01/2019</a:t>
            </a:fld>
            <a:endParaRPr lang="it-IT" alt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it-IT" dirty="0" smtClean="0"/>
              <a:t>Deception Detection using Facial Action Units</a:t>
            </a:r>
            <a:endParaRPr lang="it-IT" altLang="it-I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 altLang="it-IT" smtClean="0"/>
              <a:t>Pagina </a:t>
            </a:r>
            <a:fld id="{A5888ACF-FC31-4A35-9932-E1138572A9AA}" type="slidenum">
              <a:rPr lang="it-IT" altLang="it-IT" smtClean="0"/>
              <a:pPr>
                <a:defRPr/>
              </a:pPr>
              <a:t>11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2574537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Riconoscimento</a:t>
            </a:r>
            <a:r>
              <a:rPr lang="en-US" dirty="0" smtClean="0"/>
              <a:t> </a:t>
            </a:r>
            <a:r>
              <a:rPr lang="en-US" dirty="0" err="1" smtClean="0"/>
              <a:t>delle</a:t>
            </a:r>
            <a:r>
              <a:rPr lang="en-US" dirty="0" smtClean="0"/>
              <a:t> Action Unit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6013" y="1203672"/>
            <a:ext cx="7559675" cy="4385568"/>
          </a:xfrm>
        </p:spPr>
        <p:txBody>
          <a:bodyPr/>
          <a:lstStyle/>
          <a:p>
            <a:r>
              <a:rPr lang="en-US" dirty="0" err="1" smtClean="0"/>
              <a:t>Identificare</a:t>
            </a:r>
            <a:r>
              <a:rPr lang="en-US" dirty="0" smtClean="0"/>
              <a:t> le </a:t>
            </a:r>
            <a:r>
              <a:rPr lang="en-US" dirty="0" err="1" smtClean="0"/>
              <a:t>occorrenze</a:t>
            </a:r>
            <a:r>
              <a:rPr lang="en-US" dirty="0" smtClean="0"/>
              <a:t> e le </a:t>
            </a:r>
            <a:r>
              <a:rPr lang="en-US" dirty="0" err="1" smtClean="0"/>
              <a:t>intensita</a:t>
            </a:r>
            <a:r>
              <a:rPr lang="en-US" dirty="0" smtClean="0"/>
              <a:t>’ </a:t>
            </a:r>
            <a:r>
              <a:rPr lang="en-US" dirty="0" err="1" smtClean="0"/>
              <a:t>delle</a:t>
            </a:r>
            <a:r>
              <a:rPr lang="en-US" dirty="0" smtClean="0"/>
              <a:t> Action Units:</a:t>
            </a:r>
          </a:p>
          <a:p>
            <a:pPr lvl="1"/>
            <a:r>
              <a:rPr lang="en-US" dirty="0" smtClean="0"/>
              <a:t>Per le </a:t>
            </a:r>
            <a:r>
              <a:rPr lang="en-US" i="1" dirty="0" err="1"/>
              <a:t>occorrenze</a:t>
            </a:r>
            <a:r>
              <a:rPr lang="en-US" dirty="0" smtClean="0"/>
              <a:t> </a:t>
            </a:r>
            <a:r>
              <a:rPr lang="en-US" dirty="0" err="1" smtClean="0"/>
              <a:t>delle</a:t>
            </a:r>
            <a:r>
              <a:rPr lang="en-US" dirty="0" smtClean="0"/>
              <a:t> AU Multiclass </a:t>
            </a:r>
            <a:r>
              <a:rPr lang="en-US" dirty="0"/>
              <a:t>Support Vector </a:t>
            </a:r>
            <a:r>
              <a:rPr lang="en-US" dirty="0" smtClean="0"/>
              <a:t>Machine.</a:t>
            </a:r>
            <a:endParaRPr lang="en-US" dirty="0"/>
          </a:p>
          <a:p>
            <a:pPr lvl="1"/>
            <a:r>
              <a:rPr lang="en-US" dirty="0" smtClean="0"/>
              <a:t>Per le </a:t>
            </a:r>
            <a:r>
              <a:rPr lang="en-US" i="1" dirty="0" err="1" smtClean="0"/>
              <a:t>intensita</a:t>
            </a:r>
            <a:r>
              <a:rPr lang="en-US" dirty="0" smtClean="0"/>
              <a:t>’ </a:t>
            </a:r>
            <a:r>
              <a:rPr lang="en-US" dirty="0" err="1" smtClean="0"/>
              <a:t>delle</a:t>
            </a:r>
            <a:r>
              <a:rPr lang="en-US" dirty="0" smtClean="0"/>
              <a:t> AU Support </a:t>
            </a:r>
            <a:r>
              <a:rPr lang="en-US" dirty="0"/>
              <a:t>Vector Regression</a:t>
            </a:r>
            <a:r>
              <a:rPr lang="en-US" dirty="0" smtClean="0"/>
              <a:t>.</a:t>
            </a:r>
            <a:endParaRPr lang="en-US" dirty="0"/>
          </a:p>
          <a:p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730D388-5B29-4126-AC54-A0FD22452F77}" type="datetime1">
              <a:rPr lang="it-IT" altLang="it-IT" smtClean="0"/>
              <a:pPr>
                <a:defRPr/>
              </a:pPr>
              <a:t>14/01/2019</a:t>
            </a:fld>
            <a:endParaRPr lang="it-IT" alt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it-IT" dirty="0" smtClean="0"/>
              <a:t>Deception Detection using Facial Action Units</a:t>
            </a:r>
            <a:endParaRPr lang="it-IT" altLang="it-I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 altLang="it-IT" smtClean="0"/>
              <a:t>Pagina </a:t>
            </a:r>
            <a:fld id="{A5888ACF-FC31-4A35-9932-E1138572A9AA}" type="slidenum">
              <a:rPr lang="it-IT" altLang="it-IT" smtClean="0"/>
              <a:pPr>
                <a:defRPr/>
              </a:pPr>
              <a:t>12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397684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 </a:t>
            </a:r>
            <a:r>
              <a:rPr lang="en-US" dirty="0" smtClean="0"/>
              <a:t>per Action Unit Detection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6013" y="1203672"/>
            <a:ext cx="7559675" cy="4385568"/>
          </a:xfrm>
        </p:spPr>
        <p:txBody>
          <a:bodyPr/>
          <a:lstStyle/>
          <a:p>
            <a:r>
              <a:rPr lang="en-US" dirty="0" smtClean="0"/>
              <a:t>SVM </a:t>
            </a:r>
            <a:r>
              <a:rPr lang="en-US" dirty="0" err="1" smtClean="0"/>
              <a:t>allenati</a:t>
            </a:r>
            <a:r>
              <a:rPr lang="en-US" dirty="0" smtClean="0"/>
              <a:t> </a:t>
            </a:r>
            <a:r>
              <a:rPr lang="en-US" dirty="0" err="1" smtClean="0"/>
              <a:t>su</a:t>
            </a:r>
            <a:r>
              <a:rPr lang="en-US" dirty="0" smtClean="0"/>
              <a:t> dataset </a:t>
            </a:r>
            <a:r>
              <a:rPr lang="en-US" dirty="0" err="1" smtClean="0"/>
              <a:t>che</a:t>
            </a:r>
            <a:r>
              <a:rPr lang="en-US" dirty="0" smtClean="0"/>
              <a:t> </a:t>
            </a:r>
            <a:r>
              <a:rPr lang="en-US" dirty="0" err="1" smtClean="0"/>
              <a:t>consistono</a:t>
            </a:r>
            <a:r>
              <a:rPr lang="en-US" dirty="0" smtClean="0"/>
              <a:t> in video di </a:t>
            </a:r>
            <a:r>
              <a:rPr lang="en-US" dirty="0" err="1" smtClean="0"/>
              <a:t>persone</a:t>
            </a:r>
            <a:r>
              <a:rPr lang="en-US" dirty="0" smtClean="0"/>
              <a:t> </a:t>
            </a:r>
            <a:r>
              <a:rPr lang="en-US" dirty="0" err="1" smtClean="0"/>
              <a:t>che</a:t>
            </a:r>
            <a:r>
              <a:rPr lang="en-US" dirty="0" smtClean="0"/>
              <a:t> </a:t>
            </a:r>
            <a:r>
              <a:rPr lang="en-US" dirty="0" err="1" smtClean="0"/>
              <a:t>mostrano</a:t>
            </a:r>
            <a:r>
              <a:rPr lang="en-US" dirty="0" smtClean="0"/>
              <a:t> </a:t>
            </a:r>
            <a:r>
              <a:rPr lang="en-US" dirty="0" err="1" smtClean="0"/>
              <a:t>risposte</a:t>
            </a:r>
            <a:r>
              <a:rPr lang="en-US" dirty="0" smtClean="0"/>
              <a:t> emotive.</a:t>
            </a:r>
          </a:p>
          <a:p>
            <a:r>
              <a:rPr lang="en-US" dirty="0" err="1" smtClean="0"/>
              <a:t>Occorrenze</a:t>
            </a:r>
            <a:r>
              <a:rPr lang="en-US" dirty="0" smtClean="0"/>
              <a:t> </a:t>
            </a:r>
            <a:r>
              <a:rPr lang="en-US" dirty="0" err="1" smtClean="0"/>
              <a:t>ed</a:t>
            </a:r>
            <a:r>
              <a:rPr lang="en-US" dirty="0" smtClean="0"/>
              <a:t> </a:t>
            </a:r>
            <a:r>
              <a:rPr lang="en-US" dirty="0" err="1" smtClean="0"/>
              <a:t>intensita</a:t>
            </a:r>
            <a:r>
              <a:rPr lang="en-US" dirty="0" smtClean="0"/>
              <a:t>’ </a:t>
            </a:r>
            <a:r>
              <a:rPr lang="en-US" dirty="0" err="1" smtClean="0"/>
              <a:t>delle</a:t>
            </a:r>
            <a:r>
              <a:rPr lang="en-US" dirty="0" smtClean="0"/>
              <a:t> AUs </a:t>
            </a:r>
            <a:r>
              <a:rPr lang="en-US" dirty="0" err="1" smtClean="0"/>
              <a:t>nei</a:t>
            </a:r>
            <a:r>
              <a:rPr lang="en-US" dirty="0" smtClean="0"/>
              <a:t> video </a:t>
            </a:r>
            <a:r>
              <a:rPr lang="en-US" dirty="0" err="1" smtClean="0"/>
              <a:t>sono</a:t>
            </a:r>
            <a:r>
              <a:rPr lang="en-US" dirty="0" smtClean="0"/>
              <a:t>  annotate.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730D388-5B29-4126-AC54-A0FD22452F77}" type="datetime1">
              <a:rPr lang="it-IT" altLang="it-IT" smtClean="0"/>
              <a:pPr>
                <a:defRPr/>
              </a:pPr>
              <a:t>14/01/2019</a:t>
            </a:fld>
            <a:endParaRPr lang="it-IT" alt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it-IT" dirty="0" smtClean="0"/>
              <a:t>Deception Detection using Facial Action Units</a:t>
            </a:r>
            <a:endParaRPr lang="it-IT" altLang="it-I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 altLang="it-IT" smtClean="0"/>
              <a:t>Pagina </a:t>
            </a:r>
            <a:fld id="{A5888ACF-FC31-4A35-9932-E1138572A9AA}" type="slidenum">
              <a:rPr lang="it-IT" altLang="it-IT" smtClean="0"/>
              <a:pPr>
                <a:defRPr/>
              </a:pPr>
              <a:t>13</a:t>
            </a:fld>
            <a:endParaRPr lang="it-IT" altLang="it-IT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5656" y="3096325"/>
            <a:ext cx="6455207" cy="125676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5183" y="4339644"/>
            <a:ext cx="6447046" cy="1248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778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Riconoscimento</a:t>
            </a:r>
            <a:r>
              <a:rPr lang="en-US" dirty="0"/>
              <a:t> </a:t>
            </a:r>
            <a:r>
              <a:rPr lang="en-US" dirty="0" err="1"/>
              <a:t>delle</a:t>
            </a:r>
            <a:r>
              <a:rPr lang="en-US" dirty="0"/>
              <a:t> Action </a:t>
            </a:r>
            <a:r>
              <a:rPr lang="en-US" dirty="0" smtClean="0"/>
              <a:t>Unit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6013" y="1203672"/>
            <a:ext cx="7559675" cy="4385568"/>
          </a:xfrm>
        </p:spPr>
        <p:txBody>
          <a:bodyPr/>
          <a:lstStyle/>
          <a:p>
            <a:r>
              <a:rPr lang="en-US" dirty="0" err="1" smtClean="0"/>
              <a:t>Possiamo</a:t>
            </a:r>
            <a:r>
              <a:rPr lang="en-US" dirty="0" smtClean="0"/>
              <a:t> </a:t>
            </a:r>
            <a:r>
              <a:rPr lang="en-US" dirty="0" err="1" smtClean="0"/>
              <a:t>riconoscere</a:t>
            </a:r>
            <a:r>
              <a:rPr lang="en-US" dirty="0" smtClean="0"/>
              <a:t> 18 AUs: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730D388-5B29-4126-AC54-A0FD22452F77}" type="datetime1">
              <a:rPr lang="it-IT" altLang="it-IT" smtClean="0"/>
              <a:pPr>
                <a:defRPr/>
              </a:pPr>
              <a:t>14/01/2019</a:t>
            </a:fld>
            <a:endParaRPr lang="it-IT" alt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it-IT" dirty="0" smtClean="0"/>
              <a:t>Deception Detection using Facial Action Units</a:t>
            </a:r>
            <a:endParaRPr lang="it-IT" altLang="it-I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 altLang="it-IT" smtClean="0"/>
              <a:t>Pagina </a:t>
            </a:r>
            <a:fld id="{A5888ACF-FC31-4A35-9932-E1138572A9AA}" type="slidenum">
              <a:rPr lang="it-IT" altLang="it-IT" smtClean="0"/>
              <a:pPr>
                <a:defRPr/>
              </a:pPr>
              <a:t>14</a:t>
            </a:fld>
            <a:endParaRPr lang="it-IT" altLang="it-IT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1997" y="1765635"/>
            <a:ext cx="3187706" cy="381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863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Dataset per </a:t>
            </a:r>
            <a:r>
              <a:rPr lang="en-US" dirty="0" err="1" smtClean="0"/>
              <a:t>il</a:t>
            </a:r>
            <a:r>
              <a:rPr lang="en-US" dirty="0" smtClean="0"/>
              <a:t> </a:t>
            </a:r>
            <a:r>
              <a:rPr lang="en-US" dirty="0" err="1" smtClean="0"/>
              <a:t>riconoscimento</a:t>
            </a:r>
            <a:r>
              <a:rPr lang="en-US" dirty="0" smtClean="0"/>
              <a:t> </a:t>
            </a:r>
            <a:r>
              <a:rPr lang="en-US" dirty="0" err="1" smtClean="0"/>
              <a:t>delle</a:t>
            </a:r>
            <a:r>
              <a:rPr lang="en-US" dirty="0" smtClean="0"/>
              <a:t> </a:t>
            </a:r>
            <a:r>
              <a:rPr lang="en-US" dirty="0" err="1" smtClean="0"/>
              <a:t>menzogne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6013" y="1203672"/>
            <a:ext cx="7559675" cy="4385568"/>
          </a:xfrm>
        </p:spPr>
        <p:txBody>
          <a:bodyPr/>
          <a:lstStyle/>
          <a:p>
            <a:r>
              <a:rPr lang="en-US" dirty="0" smtClean="0"/>
              <a:t>Video </a:t>
            </a:r>
            <a:r>
              <a:rPr lang="en-US" dirty="0" err="1" smtClean="0"/>
              <a:t>derivanti</a:t>
            </a:r>
            <a:r>
              <a:rPr lang="en-US" dirty="0" smtClean="0"/>
              <a:t> da </a:t>
            </a:r>
            <a:r>
              <a:rPr lang="en-US" dirty="0" err="1" smtClean="0"/>
              <a:t>processi</a:t>
            </a:r>
            <a:r>
              <a:rPr lang="en-US" dirty="0" smtClean="0"/>
              <a:t>.</a:t>
            </a:r>
          </a:p>
          <a:p>
            <a:r>
              <a:rPr lang="en-US" dirty="0" smtClean="0"/>
              <a:t>Video </a:t>
            </a:r>
            <a:r>
              <a:rPr lang="en-US" dirty="0" err="1" smtClean="0"/>
              <a:t>spontanei</a:t>
            </a:r>
            <a:r>
              <a:rPr lang="en-US" dirty="0" smtClean="0"/>
              <a:t>, </a:t>
            </a:r>
            <a:r>
              <a:rPr lang="en-US" dirty="0" err="1" smtClean="0"/>
              <a:t>incentivo</a:t>
            </a:r>
            <a:r>
              <a:rPr lang="en-US" dirty="0" smtClean="0"/>
              <a:t> a </a:t>
            </a:r>
            <a:r>
              <a:rPr lang="en-US" dirty="0" err="1" smtClean="0"/>
              <a:t>mentire</a:t>
            </a:r>
            <a:endParaRPr lang="en-US" dirty="0" smtClean="0"/>
          </a:p>
          <a:p>
            <a:r>
              <a:rPr lang="en-US" dirty="0" smtClean="0"/>
              <a:t>121 video.</a:t>
            </a:r>
          </a:p>
          <a:p>
            <a:pPr lvl="1"/>
            <a:r>
              <a:rPr lang="en-US" dirty="0" smtClean="0"/>
              <a:t>61 </a:t>
            </a:r>
            <a:r>
              <a:rPr lang="en-US" dirty="0" err="1" smtClean="0"/>
              <a:t>menzogne</a:t>
            </a:r>
            <a:r>
              <a:rPr lang="en-US" dirty="0" smtClean="0"/>
              <a:t>, 60 </a:t>
            </a:r>
            <a:r>
              <a:rPr lang="en-US" dirty="0" err="1" smtClean="0"/>
              <a:t>verita</a:t>
            </a:r>
            <a:r>
              <a:rPr lang="en-US" dirty="0" smtClean="0"/>
              <a:t>’.</a:t>
            </a:r>
          </a:p>
          <a:p>
            <a:r>
              <a:rPr lang="en-US" dirty="0" smtClean="0"/>
              <a:t>58 </a:t>
            </a:r>
            <a:r>
              <a:rPr lang="en-US" dirty="0" err="1" smtClean="0"/>
              <a:t>persone</a:t>
            </a:r>
            <a:r>
              <a:rPr lang="en-US" dirty="0" smtClean="0"/>
              <a:t>.</a:t>
            </a:r>
          </a:p>
          <a:p>
            <a:r>
              <a:rPr lang="en-US" dirty="0" smtClean="0"/>
              <a:t>Label </a:t>
            </a:r>
            <a:r>
              <a:rPr lang="en-US" dirty="0" err="1" smtClean="0"/>
              <a:t>basate</a:t>
            </a:r>
            <a:r>
              <a:rPr lang="en-US" dirty="0" smtClean="0"/>
              <a:t> </a:t>
            </a:r>
            <a:r>
              <a:rPr lang="en-US" dirty="0" err="1" smtClean="0"/>
              <a:t>sul</a:t>
            </a:r>
            <a:r>
              <a:rPr lang="en-US" dirty="0" smtClean="0"/>
              <a:t> </a:t>
            </a:r>
            <a:r>
              <a:rPr lang="en-US" dirty="0" err="1" smtClean="0"/>
              <a:t>risultato</a:t>
            </a:r>
            <a:r>
              <a:rPr lang="en-US" dirty="0" smtClean="0"/>
              <a:t> del </a:t>
            </a:r>
            <a:r>
              <a:rPr lang="en-US" dirty="0" err="1" smtClean="0"/>
              <a:t>processo</a:t>
            </a:r>
            <a:r>
              <a:rPr lang="en-US" dirty="0" smtClean="0"/>
              <a:t>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730D388-5B29-4126-AC54-A0FD22452F77}" type="datetime1">
              <a:rPr lang="it-IT" altLang="it-IT" smtClean="0"/>
              <a:pPr>
                <a:defRPr/>
              </a:pPr>
              <a:t>14/01/2019</a:t>
            </a:fld>
            <a:endParaRPr lang="it-IT" alt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it-IT" dirty="0" smtClean="0"/>
              <a:t>Deception Detection using Facial Action Units</a:t>
            </a:r>
            <a:endParaRPr lang="it-IT" altLang="it-I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 altLang="it-IT" smtClean="0"/>
              <a:t>Pagina </a:t>
            </a:r>
            <a:fld id="{A5888ACF-FC31-4A35-9932-E1138572A9AA}" type="slidenum">
              <a:rPr lang="it-IT" altLang="it-IT" smtClean="0"/>
              <a:pPr>
                <a:defRPr/>
              </a:pPr>
              <a:t>15</a:t>
            </a:fld>
            <a:endParaRPr lang="it-IT" altLang="it-IT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3799281"/>
            <a:ext cx="4429472" cy="2079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998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 per </a:t>
            </a:r>
            <a:r>
              <a:rPr lang="en-US" dirty="0" err="1"/>
              <a:t>il</a:t>
            </a:r>
            <a:r>
              <a:rPr lang="en-US" dirty="0"/>
              <a:t> </a:t>
            </a:r>
            <a:r>
              <a:rPr lang="en-US" dirty="0" err="1"/>
              <a:t>riconoscimento</a:t>
            </a:r>
            <a:r>
              <a:rPr lang="en-US" dirty="0"/>
              <a:t> </a:t>
            </a:r>
            <a:r>
              <a:rPr lang="en-US" dirty="0" err="1"/>
              <a:t>delle</a:t>
            </a:r>
            <a:r>
              <a:rPr lang="en-US" dirty="0"/>
              <a:t> </a:t>
            </a:r>
            <a:r>
              <a:rPr lang="en-US" dirty="0" err="1"/>
              <a:t>menzogne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6013" y="1203672"/>
            <a:ext cx="7559675" cy="4385568"/>
          </a:xfrm>
        </p:spPr>
        <p:txBody>
          <a:bodyPr/>
          <a:lstStyle/>
          <a:p>
            <a:pPr marL="0" indent="0">
              <a:buNone/>
            </a:pPr>
            <a:r>
              <a:rPr lang="en-US" dirty="0" err="1" smtClean="0"/>
              <a:t>Statistiche</a:t>
            </a:r>
            <a:r>
              <a:rPr lang="en-US" dirty="0" smtClean="0"/>
              <a:t> dal dataset:</a:t>
            </a:r>
          </a:p>
          <a:p>
            <a:r>
              <a:rPr lang="en-US" dirty="0" smtClean="0"/>
              <a:t>~86.000 frames </a:t>
            </a:r>
            <a:r>
              <a:rPr lang="en-US" dirty="0" err="1" smtClean="0"/>
              <a:t>totali</a:t>
            </a:r>
            <a:r>
              <a:rPr lang="en-US" dirty="0" smtClean="0"/>
              <a:t>;</a:t>
            </a:r>
          </a:p>
          <a:p>
            <a:r>
              <a:rPr lang="en-US" dirty="0" smtClean="0"/>
              <a:t>~72.000 frames per </a:t>
            </a:r>
            <a:r>
              <a:rPr lang="en-US" dirty="0" err="1" smtClean="0"/>
              <a:t>il</a:t>
            </a:r>
            <a:r>
              <a:rPr lang="en-US" dirty="0" smtClean="0"/>
              <a:t> training set;</a:t>
            </a:r>
          </a:p>
          <a:p>
            <a:r>
              <a:rPr lang="en-US" dirty="0" smtClean="0"/>
              <a:t>~14.000 frames per </a:t>
            </a:r>
            <a:r>
              <a:rPr lang="en-US" dirty="0" err="1" smtClean="0"/>
              <a:t>il</a:t>
            </a:r>
            <a:r>
              <a:rPr lang="en-US" dirty="0" smtClean="0"/>
              <a:t> test set;</a:t>
            </a:r>
          </a:p>
          <a:p>
            <a:r>
              <a:rPr lang="en-US" dirty="0" smtClean="0"/>
              <a:t>Dataset </a:t>
            </a:r>
            <a:r>
              <a:rPr lang="en-US" dirty="0" err="1" smtClean="0"/>
              <a:t>diviso</a:t>
            </a:r>
            <a:r>
              <a:rPr lang="en-US" dirty="0" smtClean="0"/>
              <a:t> in base </a:t>
            </a:r>
            <a:r>
              <a:rPr lang="en-US" dirty="0" err="1" smtClean="0"/>
              <a:t>all’identita</a:t>
            </a:r>
            <a:r>
              <a:rPr lang="en-US" dirty="0" smtClean="0"/>
              <a:t>’ </a:t>
            </a:r>
            <a:r>
              <a:rPr lang="en-US" dirty="0" err="1" smtClean="0"/>
              <a:t>dei</a:t>
            </a:r>
            <a:r>
              <a:rPr lang="en-US" dirty="0" smtClean="0"/>
              <a:t> </a:t>
            </a:r>
            <a:r>
              <a:rPr lang="en-US" dirty="0" err="1" smtClean="0"/>
              <a:t>soggetti</a:t>
            </a:r>
            <a:r>
              <a:rPr lang="en-US" dirty="0" smtClean="0"/>
              <a:t>.</a:t>
            </a:r>
          </a:p>
          <a:p>
            <a:pPr lvl="1"/>
            <a:r>
              <a:rPr lang="en-US" dirty="0" err="1" smtClean="0"/>
              <a:t>Stessa</a:t>
            </a:r>
            <a:r>
              <a:rPr lang="en-US" dirty="0" smtClean="0"/>
              <a:t> persona </a:t>
            </a:r>
            <a:r>
              <a:rPr lang="en-US" dirty="0" err="1" smtClean="0"/>
              <a:t>spesso</a:t>
            </a:r>
            <a:r>
              <a:rPr lang="en-US" dirty="0" smtClean="0"/>
              <a:t> </a:t>
            </a:r>
            <a:r>
              <a:rPr lang="en-US" dirty="0" err="1" smtClean="0"/>
              <a:t>agisce</a:t>
            </a:r>
            <a:r>
              <a:rPr lang="en-US" dirty="0" smtClean="0"/>
              <a:t> </a:t>
            </a:r>
            <a:r>
              <a:rPr lang="en-US" dirty="0" err="1" smtClean="0"/>
              <a:t>univocamente</a:t>
            </a:r>
            <a:r>
              <a:rPr lang="en-US" dirty="0"/>
              <a:t>.</a:t>
            </a:r>
            <a:endParaRPr lang="en-US" dirty="0" smtClean="0"/>
          </a:p>
          <a:p>
            <a:pPr lvl="1"/>
            <a:r>
              <a:rPr lang="en-US" dirty="0" err="1" smtClean="0"/>
              <a:t>Evitare</a:t>
            </a:r>
            <a:r>
              <a:rPr lang="en-US" dirty="0" smtClean="0"/>
              <a:t> di </a:t>
            </a:r>
            <a:r>
              <a:rPr lang="en-US" dirty="0" err="1" smtClean="0"/>
              <a:t>degenerare</a:t>
            </a:r>
            <a:r>
              <a:rPr lang="en-US" dirty="0" smtClean="0"/>
              <a:t> in </a:t>
            </a:r>
            <a:r>
              <a:rPr lang="en-US" dirty="0" err="1" smtClean="0"/>
              <a:t>una</a:t>
            </a:r>
            <a:r>
              <a:rPr lang="en-US" dirty="0" smtClean="0"/>
              <a:t> re-</a:t>
            </a:r>
            <a:r>
              <a:rPr lang="en-US" dirty="0" err="1" smtClean="0"/>
              <a:t>identificazione</a:t>
            </a:r>
            <a:r>
              <a:rPr lang="en-US" dirty="0" smtClean="0"/>
              <a:t>. </a:t>
            </a:r>
          </a:p>
          <a:p>
            <a:pPr lvl="1"/>
            <a:r>
              <a:rPr lang="en-US" dirty="0" err="1" smtClean="0"/>
              <a:t>Stesso</a:t>
            </a:r>
            <a:r>
              <a:rPr lang="en-US" dirty="0" smtClean="0"/>
              <a:t> </a:t>
            </a:r>
            <a:r>
              <a:rPr lang="en-US" dirty="0" err="1" smtClean="0"/>
              <a:t>soggetti</a:t>
            </a:r>
            <a:r>
              <a:rPr lang="en-US" dirty="0" smtClean="0"/>
              <a:t> non </a:t>
            </a:r>
            <a:r>
              <a:rPr lang="en-US" dirty="0" err="1" smtClean="0"/>
              <a:t>appaiono</a:t>
            </a:r>
            <a:r>
              <a:rPr lang="en-US" dirty="0" smtClean="0"/>
              <a:t> </a:t>
            </a:r>
            <a:r>
              <a:rPr lang="en-US" dirty="0" err="1" smtClean="0"/>
              <a:t>mai</a:t>
            </a:r>
            <a:r>
              <a:rPr lang="en-US" dirty="0" smtClean="0"/>
              <a:t> </a:t>
            </a:r>
            <a:r>
              <a:rPr lang="en-US" dirty="0" err="1" smtClean="0"/>
              <a:t>sia</a:t>
            </a:r>
            <a:r>
              <a:rPr lang="en-US" dirty="0" smtClean="0"/>
              <a:t> </a:t>
            </a:r>
            <a:r>
              <a:rPr lang="en-US" dirty="0" err="1" smtClean="0"/>
              <a:t>nel</a:t>
            </a:r>
            <a:r>
              <a:rPr lang="en-US" dirty="0" smtClean="0"/>
              <a:t> test </a:t>
            </a:r>
            <a:r>
              <a:rPr lang="en-US" dirty="0" err="1" smtClean="0"/>
              <a:t>che</a:t>
            </a:r>
            <a:r>
              <a:rPr lang="en-US" dirty="0" smtClean="0"/>
              <a:t> </a:t>
            </a:r>
            <a:r>
              <a:rPr lang="en-US" dirty="0" err="1" smtClean="0"/>
              <a:t>nel</a:t>
            </a:r>
            <a:r>
              <a:rPr lang="en-US" dirty="0" smtClean="0"/>
              <a:t> train set.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730D388-5B29-4126-AC54-A0FD22452F77}" type="datetime1">
              <a:rPr lang="it-IT" altLang="it-IT" smtClean="0"/>
              <a:pPr>
                <a:defRPr/>
              </a:pPr>
              <a:t>14/01/2019</a:t>
            </a:fld>
            <a:endParaRPr lang="it-IT" alt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it-IT" dirty="0" smtClean="0"/>
              <a:t>Deception Detection using Facial Action Units</a:t>
            </a:r>
            <a:endParaRPr lang="it-IT" altLang="it-I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 altLang="it-IT" smtClean="0"/>
              <a:t>Pagina </a:t>
            </a:r>
            <a:fld id="{A5888ACF-FC31-4A35-9932-E1138572A9AA}" type="slidenum">
              <a:rPr lang="it-IT" altLang="it-IT" smtClean="0"/>
              <a:pPr>
                <a:defRPr/>
              </a:pPr>
              <a:t>16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3807782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Riconoscimento</a:t>
            </a:r>
            <a:r>
              <a:rPr lang="en-US" dirty="0" smtClean="0"/>
              <a:t> </a:t>
            </a:r>
            <a:r>
              <a:rPr lang="en-US" dirty="0" err="1"/>
              <a:t>delle</a:t>
            </a:r>
            <a:r>
              <a:rPr lang="en-US" dirty="0"/>
              <a:t> </a:t>
            </a:r>
            <a:r>
              <a:rPr lang="en-US" dirty="0" err="1" smtClean="0"/>
              <a:t>Menzogne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6013" y="1203672"/>
            <a:ext cx="7559675" cy="4385568"/>
          </a:xfrm>
        </p:spPr>
        <p:txBody>
          <a:bodyPr/>
          <a:lstStyle/>
          <a:p>
            <a:r>
              <a:rPr lang="en-US" dirty="0" smtClean="0"/>
              <a:t>Structure of the data:</a:t>
            </a:r>
          </a:p>
          <a:p>
            <a:pPr lvl="1"/>
            <a:r>
              <a:rPr lang="en-US" dirty="0" smtClean="0"/>
              <a:t>Presence </a:t>
            </a:r>
            <a:r>
              <a:rPr lang="en-US" dirty="0"/>
              <a:t>Boolean 0 or 1</a:t>
            </a:r>
          </a:p>
          <a:p>
            <a:pPr lvl="1"/>
            <a:r>
              <a:rPr lang="en-US" dirty="0"/>
              <a:t>Intensity from 0 to 5</a:t>
            </a:r>
          </a:p>
          <a:p>
            <a:pPr lvl="1"/>
            <a:r>
              <a:rPr lang="en-US" dirty="0"/>
              <a:t>Three sets of data for analysis</a:t>
            </a:r>
          </a:p>
          <a:p>
            <a:pPr lvl="2"/>
            <a:r>
              <a:rPr lang="en-US" dirty="0"/>
              <a:t>Only presence</a:t>
            </a:r>
          </a:p>
          <a:p>
            <a:pPr lvl="2"/>
            <a:r>
              <a:rPr lang="en-US" dirty="0"/>
              <a:t>Only intensity</a:t>
            </a:r>
          </a:p>
          <a:p>
            <a:pPr lvl="2"/>
            <a:r>
              <a:rPr lang="en-US" dirty="0" smtClean="0"/>
              <a:t>Presence &amp; Intensity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730D388-5B29-4126-AC54-A0FD22452F77}" type="datetime1">
              <a:rPr lang="it-IT" altLang="it-IT" smtClean="0"/>
              <a:pPr>
                <a:defRPr/>
              </a:pPr>
              <a:t>14/01/2019</a:t>
            </a:fld>
            <a:endParaRPr lang="it-IT" alt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it-IT" dirty="0" smtClean="0"/>
              <a:t>Deception Detection using Facial Action Units</a:t>
            </a:r>
            <a:endParaRPr lang="it-IT" altLang="it-I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 altLang="it-IT" smtClean="0"/>
              <a:t>Pagina </a:t>
            </a:r>
            <a:fld id="{A5888ACF-FC31-4A35-9932-E1138572A9AA}" type="slidenum">
              <a:rPr lang="it-IT" altLang="it-IT" smtClean="0"/>
              <a:pPr>
                <a:defRPr/>
              </a:pPr>
              <a:t>17</a:t>
            </a:fld>
            <a:endParaRPr lang="it-IT" altLang="it-IT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5016" y="4035035"/>
            <a:ext cx="5901668" cy="1542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760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Riconoscimento</a:t>
            </a:r>
            <a:r>
              <a:rPr lang="en-US" dirty="0" smtClean="0"/>
              <a:t> </a:t>
            </a:r>
            <a:r>
              <a:rPr lang="en-US" dirty="0" err="1"/>
              <a:t>delle</a:t>
            </a:r>
            <a:r>
              <a:rPr lang="en-US" dirty="0"/>
              <a:t> </a:t>
            </a:r>
            <a:r>
              <a:rPr lang="en-US" dirty="0" err="1" smtClean="0"/>
              <a:t>Menzogne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6013" y="1203672"/>
            <a:ext cx="7559675" cy="4385568"/>
          </a:xfrm>
        </p:spPr>
        <p:txBody>
          <a:bodyPr/>
          <a:lstStyle/>
          <a:p>
            <a:r>
              <a:rPr lang="en-US" dirty="0" err="1" smtClean="0"/>
              <a:t>Analisi</a:t>
            </a:r>
            <a:r>
              <a:rPr lang="en-US" dirty="0" smtClean="0"/>
              <a:t> </a:t>
            </a:r>
            <a:r>
              <a:rPr lang="en-US" dirty="0" err="1" smtClean="0"/>
              <a:t>delle</a:t>
            </a:r>
            <a:r>
              <a:rPr lang="en-US" dirty="0" smtClean="0"/>
              <a:t> </a:t>
            </a:r>
            <a:r>
              <a:rPr lang="en-US" dirty="0" err="1" smtClean="0"/>
              <a:t>frequenze</a:t>
            </a:r>
            <a:r>
              <a:rPr lang="en-US" dirty="0" smtClean="0"/>
              <a:t> </a:t>
            </a:r>
            <a:r>
              <a:rPr lang="en-US" dirty="0" err="1" smtClean="0"/>
              <a:t>delle</a:t>
            </a:r>
            <a:r>
              <a:rPr lang="en-US" dirty="0" smtClean="0"/>
              <a:t> AU per </a:t>
            </a:r>
            <a:r>
              <a:rPr lang="en-US" dirty="0" err="1" smtClean="0"/>
              <a:t>il</a:t>
            </a:r>
            <a:r>
              <a:rPr lang="en-US" dirty="0" smtClean="0"/>
              <a:t> training set.</a:t>
            </a:r>
          </a:p>
          <a:p>
            <a:r>
              <a:rPr lang="en-US" dirty="0" err="1" smtClean="0"/>
              <a:t>Differenze</a:t>
            </a:r>
            <a:r>
              <a:rPr lang="en-US" dirty="0" smtClean="0"/>
              <a:t> </a:t>
            </a:r>
            <a:r>
              <a:rPr lang="en-US" dirty="0" err="1" smtClean="0"/>
              <a:t>significative</a:t>
            </a:r>
            <a:r>
              <a:rPr lang="en-US" dirty="0" smtClean="0"/>
              <a:t> </a:t>
            </a:r>
            <a:r>
              <a:rPr lang="en-US" dirty="0" err="1" smtClean="0"/>
              <a:t>nelle</a:t>
            </a:r>
            <a:r>
              <a:rPr lang="en-US" dirty="0" smtClean="0"/>
              <a:t> </a:t>
            </a:r>
            <a:r>
              <a:rPr lang="en-US" dirty="0" err="1" smtClean="0"/>
              <a:t>occorrenze</a:t>
            </a:r>
            <a:r>
              <a:rPr lang="en-US" dirty="0" smtClean="0"/>
              <a:t> di </a:t>
            </a:r>
            <a:r>
              <a:rPr lang="en-US" dirty="0" err="1" smtClean="0"/>
              <a:t>verita</a:t>
            </a:r>
            <a:r>
              <a:rPr lang="en-US" dirty="0" smtClean="0"/>
              <a:t>’ o </a:t>
            </a:r>
            <a:r>
              <a:rPr lang="en-US" dirty="0" err="1" smtClean="0"/>
              <a:t>menzogna</a:t>
            </a:r>
            <a:r>
              <a:rPr lang="en-US" dirty="0" smtClean="0"/>
              <a:t> per le AU </a:t>
            </a:r>
            <a:r>
              <a:rPr lang="en-US" dirty="0" err="1" smtClean="0"/>
              <a:t>corrispondenti</a:t>
            </a:r>
            <a:r>
              <a:rPr lang="en-US" dirty="0" smtClean="0"/>
              <a:t> a:</a:t>
            </a:r>
          </a:p>
          <a:p>
            <a:pPr lvl="1"/>
            <a:r>
              <a:rPr lang="en-US" dirty="0" err="1" smtClean="0"/>
              <a:t>Alzata</a:t>
            </a:r>
            <a:r>
              <a:rPr lang="en-US" dirty="0" smtClean="0"/>
              <a:t> </a:t>
            </a:r>
            <a:r>
              <a:rPr lang="en-US" dirty="0" err="1"/>
              <a:t>palpebre</a:t>
            </a:r>
            <a:r>
              <a:rPr lang="en-US" dirty="0"/>
              <a:t> </a:t>
            </a:r>
            <a:r>
              <a:rPr lang="en-US" dirty="0" err="1"/>
              <a:t>superiori</a:t>
            </a:r>
            <a:r>
              <a:rPr lang="en-US" dirty="0"/>
              <a:t> (5</a:t>
            </a:r>
            <a:r>
              <a:rPr lang="en-US" dirty="0" smtClean="0"/>
              <a:t>)</a:t>
            </a:r>
          </a:p>
          <a:p>
            <a:pPr lvl="1"/>
            <a:r>
              <a:rPr lang="en-US" dirty="0" err="1" smtClean="0"/>
              <a:t>Abbassamento</a:t>
            </a:r>
            <a:r>
              <a:rPr lang="en-US" dirty="0" smtClean="0"/>
              <a:t> </a:t>
            </a:r>
            <a:r>
              <a:rPr lang="en-US" dirty="0" err="1" smtClean="0"/>
              <a:t>sopracciglia</a:t>
            </a:r>
            <a:r>
              <a:rPr lang="en-US" dirty="0" smtClean="0"/>
              <a:t> (4)</a:t>
            </a:r>
            <a:endParaRPr lang="en-US" dirty="0"/>
          </a:p>
          <a:p>
            <a:pPr lvl="1"/>
            <a:r>
              <a:rPr lang="en-US" dirty="0" err="1" smtClean="0"/>
              <a:t>Angoli</a:t>
            </a:r>
            <a:r>
              <a:rPr lang="en-US" dirty="0" smtClean="0"/>
              <a:t> </a:t>
            </a:r>
            <a:r>
              <a:rPr lang="en-US" dirty="0" err="1"/>
              <a:t>delle</a:t>
            </a:r>
            <a:r>
              <a:rPr lang="en-US" dirty="0"/>
              <a:t> labra (12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lvl="1"/>
            <a:r>
              <a:rPr lang="en-US" dirty="0" err="1" smtClean="0"/>
              <a:t>Stringere</a:t>
            </a:r>
            <a:r>
              <a:rPr lang="en-US" dirty="0" smtClean="0"/>
              <a:t> </a:t>
            </a:r>
            <a:r>
              <a:rPr lang="en-US" dirty="0" err="1" smtClean="0"/>
              <a:t>gli</a:t>
            </a:r>
            <a:r>
              <a:rPr lang="en-US" dirty="0" smtClean="0"/>
              <a:t> </a:t>
            </a:r>
            <a:r>
              <a:rPr lang="en-US" dirty="0" err="1" smtClean="0"/>
              <a:t>occhi</a:t>
            </a:r>
            <a:r>
              <a:rPr lang="en-US" dirty="0" smtClean="0"/>
              <a:t> (7)</a:t>
            </a:r>
          </a:p>
          <a:p>
            <a:pPr lvl="1"/>
            <a:r>
              <a:rPr lang="en-US" dirty="0" err="1" smtClean="0"/>
              <a:t>Allungamento</a:t>
            </a:r>
            <a:r>
              <a:rPr lang="en-US" dirty="0" smtClean="0"/>
              <a:t> </a:t>
            </a:r>
            <a:r>
              <a:rPr lang="en-US" dirty="0" err="1" smtClean="0"/>
              <a:t>bocca</a:t>
            </a:r>
            <a:r>
              <a:rPr lang="en-US" dirty="0" smtClean="0"/>
              <a:t> (14)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730D388-5B29-4126-AC54-A0FD22452F77}" type="datetime1">
              <a:rPr lang="it-IT" altLang="it-IT" smtClean="0"/>
              <a:pPr>
                <a:defRPr/>
              </a:pPr>
              <a:t>14/01/2019</a:t>
            </a:fld>
            <a:endParaRPr lang="it-IT" alt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it-IT" dirty="0" smtClean="0"/>
              <a:t>Deception Detection using Facial Action Units</a:t>
            </a:r>
            <a:endParaRPr lang="it-IT" altLang="it-I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 altLang="it-IT" smtClean="0"/>
              <a:t>Pagina </a:t>
            </a:r>
            <a:fld id="{A5888ACF-FC31-4A35-9932-E1138572A9AA}" type="slidenum">
              <a:rPr lang="it-IT" altLang="it-IT" smtClean="0"/>
              <a:pPr>
                <a:defRPr/>
              </a:pPr>
              <a:t>18</a:t>
            </a:fld>
            <a:endParaRPr lang="it-IT" altLang="it-IT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0252" y="3501008"/>
            <a:ext cx="3835436" cy="236701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4946873"/>
            <a:ext cx="1284734" cy="64236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3645024"/>
            <a:ext cx="1068710" cy="53435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6652" y="2745244"/>
            <a:ext cx="1223496" cy="611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832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Risultati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6013" y="1203672"/>
            <a:ext cx="7559675" cy="4385568"/>
          </a:xfrm>
        </p:spPr>
        <p:txBody>
          <a:bodyPr/>
          <a:lstStyle/>
          <a:p>
            <a:r>
              <a:rPr lang="en-US" dirty="0" err="1" smtClean="0"/>
              <a:t>Classificazione</a:t>
            </a:r>
            <a:r>
              <a:rPr lang="en-US" dirty="0" smtClean="0"/>
              <a:t> </a:t>
            </a:r>
            <a:r>
              <a:rPr lang="en-US" dirty="0" err="1" smtClean="0"/>
              <a:t>utilizzando</a:t>
            </a:r>
            <a:r>
              <a:rPr lang="en-US" dirty="0" smtClean="0"/>
              <a:t> un Radial </a:t>
            </a:r>
            <a:r>
              <a:rPr lang="en-US" dirty="0"/>
              <a:t>Basis </a:t>
            </a:r>
            <a:r>
              <a:rPr lang="en-US" dirty="0" smtClean="0"/>
              <a:t>Support Vector Machine.</a:t>
            </a:r>
            <a:endParaRPr lang="en-US" dirty="0"/>
          </a:p>
          <a:p>
            <a:r>
              <a:rPr lang="en-US" smtClean="0"/>
              <a:t>72,6% </a:t>
            </a:r>
            <a:r>
              <a:rPr lang="en-US" dirty="0" smtClean="0"/>
              <a:t>di </a:t>
            </a:r>
            <a:r>
              <a:rPr lang="en-US" dirty="0" err="1" smtClean="0"/>
              <a:t>accuratezza</a:t>
            </a:r>
            <a:r>
              <a:rPr lang="en-US" dirty="0" smtClean="0"/>
              <a:t> </a:t>
            </a:r>
            <a:r>
              <a:rPr lang="en-US" dirty="0" err="1" smtClean="0"/>
              <a:t>sul</a:t>
            </a:r>
            <a:r>
              <a:rPr lang="en-US" dirty="0" smtClean="0"/>
              <a:t> test set.</a:t>
            </a:r>
            <a:endParaRPr lang="en-US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730D388-5B29-4126-AC54-A0FD22452F77}" type="datetime1">
              <a:rPr lang="it-IT" altLang="it-IT" smtClean="0"/>
              <a:pPr>
                <a:defRPr/>
              </a:pPr>
              <a:t>14/01/2019</a:t>
            </a:fld>
            <a:endParaRPr lang="it-IT" alt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it-IT" dirty="0" smtClean="0"/>
              <a:t>Deception Detection using Facial Action Units</a:t>
            </a:r>
            <a:endParaRPr lang="it-IT" altLang="it-I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 altLang="it-IT" smtClean="0"/>
              <a:t>Pagina </a:t>
            </a:r>
            <a:fld id="{A5888ACF-FC31-4A35-9932-E1138572A9AA}" type="slidenum">
              <a:rPr lang="it-IT" altLang="it-IT" smtClean="0"/>
              <a:pPr>
                <a:defRPr/>
              </a:pPr>
              <a:t>19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2986061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6013" y="476672"/>
            <a:ext cx="7559675" cy="504825"/>
          </a:xfrm>
        </p:spPr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5616" y="1196752"/>
            <a:ext cx="7559675" cy="4535735"/>
          </a:xfrm>
        </p:spPr>
        <p:txBody>
          <a:bodyPr/>
          <a:lstStyle/>
          <a:p>
            <a:r>
              <a:rPr lang="en-US" dirty="0" err="1" smtClean="0"/>
              <a:t>Scopo</a:t>
            </a:r>
            <a:r>
              <a:rPr lang="en-US" dirty="0" smtClean="0"/>
              <a:t> del </a:t>
            </a:r>
            <a:r>
              <a:rPr lang="en-US" dirty="0" err="1" smtClean="0"/>
              <a:t>lavoro</a:t>
            </a:r>
            <a:r>
              <a:rPr lang="en-US" dirty="0" smtClean="0"/>
              <a:t>;</a:t>
            </a:r>
          </a:p>
          <a:p>
            <a:r>
              <a:rPr lang="en-US" dirty="0" err="1" smtClean="0"/>
              <a:t>Possibili</a:t>
            </a:r>
            <a:r>
              <a:rPr lang="en-US" dirty="0" smtClean="0"/>
              <a:t> </a:t>
            </a:r>
            <a:r>
              <a:rPr lang="en-US" dirty="0" err="1" smtClean="0"/>
              <a:t>applicazioni</a:t>
            </a:r>
            <a:r>
              <a:rPr lang="en-US" dirty="0" smtClean="0"/>
              <a:t>;</a:t>
            </a:r>
          </a:p>
          <a:p>
            <a:r>
              <a:rPr lang="en-US" dirty="0" err="1" smtClean="0"/>
              <a:t>Architettura</a:t>
            </a:r>
            <a:r>
              <a:rPr lang="en-US" dirty="0" smtClean="0"/>
              <a:t> del </a:t>
            </a:r>
            <a:r>
              <a:rPr lang="en-US" dirty="0" err="1" smtClean="0"/>
              <a:t>sistema</a:t>
            </a:r>
            <a:r>
              <a:rPr lang="en-US" dirty="0" smtClean="0"/>
              <a:t>;</a:t>
            </a:r>
          </a:p>
          <a:p>
            <a:r>
              <a:rPr lang="en-US" dirty="0" err="1" smtClean="0"/>
              <a:t>Esperimenti</a:t>
            </a:r>
            <a:r>
              <a:rPr lang="en-US" dirty="0" smtClean="0"/>
              <a:t> e </a:t>
            </a:r>
            <a:r>
              <a:rPr lang="en-US" dirty="0" err="1" smtClean="0"/>
              <a:t>risultati</a:t>
            </a:r>
            <a:r>
              <a:rPr lang="en-US" dirty="0" smtClean="0"/>
              <a:t>;</a:t>
            </a:r>
          </a:p>
          <a:p>
            <a:r>
              <a:rPr lang="en-US" dirty="0" err="1" smtClean="0"/>
              <a:t>Sviluppi</a:t>
            </a:r>
            <a:r>
              <a:rPr lang="en-US" dirty="0" smtClean="0"/>
              <a:t> </a:t>
            </a:r>
            <a:r>
              <a:rPr lang="en-US" dirty="0" err="1" smtClean="0"/>
              <a:t>futuri</a:t>
            </a:r>
            <a:r>
              <a:rPr lang="en-US" dirty="0" smtClean="0"/>
              <a:t>.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730D388-5B29-4126-AC54-A0FD22452F77}" type="datetime1">
              <a:rPr lang="it-IT" altLang="it-IT" smtClean="0"/>
              <a:pPr>
                <a:defRPr/>
              </a:pPr>
              <a:t>14/01/2019</a:t>
            </a:fld>
            <a:endParaRPr lang="it-IT" altLang="it-IT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it-IT" dirty="0"/>
              <a:t>Deception Detection using Facial Action Units</a:t>
            </a:r>
            <a:endParaRPr lang="it-IT" altLang="it-I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 altLang="it-IT" smtClean="0"/>
              <a:t>Pagina </a:t>
            </a:r>
            <a:fld id="{A5888ACF-FC31-4A35-9932-E1138572A9AA}" type="slidenum">
              <a:rPr lang="it-IT" altLang="it-IT" smtClean="0"/>
              <a:pPr>
                <a:defRPr/>
              </a:pPr>
              <a:t>2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702816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Sviluppi</a:t>
            </a:r>
            <a:r>
              <a:rPr lang="en-US" dirty="0" smtClean="0"/>
              <a:t> </a:t>
            </a:r>
            <a:r>
              <a:rPr lang="en-US" dirty="0" err="1" smtClean="0"/>
              <a:t>Futuri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6013" y="1203672"/>
            <a:ext cx="7559675" cy="4385568"/>
          </a:xfrm>
        </p:spPr>
        <p:txBody>
          <a:bodyPr/>
          <a:lstStyle/>
          <a:p>
            <a:r>
              <a:rPr lang="en-US" dirty="0" err="1" smtClean="0"/>
              <a:t>Allargare</a:t>
            </a:r>
            <a:r>
              <a:rPr lang="en-US" dirty="0" smtClean="0"/>
              <a:t> </a:t>
            </a:r>
            <a:r>
              <a:rPr lang="en-US" dirty="0" err="1" smtClean="0"/>
              <a:t>il</a:t>
            </a:r>
            <a:r>
              <a:rPr lang="en-US" dirty="0" smtClean="0"/>
              <a:t> dataset con </a:t>
            </a:r>
            <a:r>
              <a:rPr lang="en-US" dirty="0" err="1" smtClean="0"/>
              <a:t>ulteriori</a:t>
            </a:r>
            <a:r>
              <a:rPr lang="en-US" dirty="0" smtClean="0"/>
              <a:t> video </a:t>
            </a:r>
            <a:r>
              <a:rPr lang="en-US" dirty="0" err="1" smtClean="0"/>
              <a:t>spontanei</a:t>
            </a:r>
            <a:r>
              <a:rPr lang="en-US" dirty="0"/>
              <a:t> </a:t>
            </a:r>
            <a:r>
              <a:rPr lang="en-US" dirty="0" smtClean="0"/>
              <a:t>e di </a:t>
            </a:r>
            <a:r>
              <a:rPr lang="en-US" dirty="0" err="1" smtClean="0"/>
              <a:t>qualita</a:t>
            </a:r>
            <a:r>
              <a:rPr lang="en-US" dirty="0" smtClean="0"/>
              <a:t>’ </a:t>
            </a:r>
            <a:r>
              <a:rPr lang="en-US" dirty="0" err="1" smtClean="0"/>
              <a:t>migliore</a:t>
            </a:r>
            <a:r>
              <a:rPr lang="en-US" dirty="0" smtClean="0"/>
              <a:t>;</a:t>
            </a:r>
            <a:endParaRPr lang="en-US" dirty="0"/>
          </a:p>
          <a:p>
            <a:r>
              <a:rPr lang="en-US" dirty="0" err="1" smtClean="0"/>
              <a:t>Estrarre</a:t>
            </a:r>
            <a:r>
              <a:rPr lang="en-US" dirty="0" smtClean="0"/>
              <a:t> le </a:t>
            </a:r>
            <a:r>
              <a:rPr lang="en-US" dirty="0" err="1" smtClean="0"/>
              <a:t>informazioni</a:t>
            </a:r>
            <a:r>
              <a:rPr lang="en-US" dirty="0" smtClean="0"/>
              <a:t> </a:t>
            </a:r>
            <a:r>
              <a:rPr lang="en-US" dirty="0" err="1" smtClean="0"/>
              <a:t>temporali</a:t>
            </a:r>
            <a:r>
              <a:rPr lang="en-US" dirty="0" smtClean="0"/>
              <a:t> </a:t>
            </a:r>
            <a:r>
              <a:rPr lang="en-US" dirty="0" err="1" smtClean="0"/>
              <a:t>utilizzando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Long-Short Term Memory Neural Network;</a:t>
            </a:r>
          </a:p>
          <a:p>
            <a:r>
              <a:rPr lang="en-US" dirty="0" err="1" smtClean="0"/>
              <a:t>Approccio</a:t>
            </a:r>
            <a:r>
              <a:rPr lang="en-US" dirty="0" smtClean="0"/>
              <a:t> </a:t>
            </a:r>
            <a:r>
              <a:rPr lang="en-US" dirty="0" err="1" smtClean="0"/>
              <a:t>multimodale</a:t>
            </a:r>
            <a:r>
              <a:rPr lang="en-US" dirty="0" smtClean="0"/>
              <a:t> </a:t>
            </a:r>
            <a:r>
              <a:rPr lang="en-US" dirty="0" err="1" smtClean="0"/>
              <a:t>unendo</a:t>
            </a:r>
            <a:r>
              <a:rPr lang="en-US" dirty="0" smtClean="0"/>
              <a:t> </a:t>
            </a:r>
            <a:r>
              <a:rPr lang="en-US" dirty="0" err="1" smtClean="0"/>
              <a:t>alle</a:t>
            </a:r>
            <a:r>
              <a:rPr lang="en-US" dirty="0" smtClean="0"/>
              <a:t> AU lo studio del </a:t>
            </a:r>
            <a:r>
              <a:rPr lang="en-US" dirty="0" err="1" smtClean="0"/>
              <a:t>linguaggio</a:t>
            </a:r>
            <a:r>
              <a:rPr lang="en-US" dirty="0" smtClean="0"/>
              <a:t> del </a:t>
            </a:r>
            <a:r>
              <a:rPr lang="en-US" dirty="0" err="1" smtClean="0"/>
              <a:t>corpo</a:t>
            </a:r>
            <a:r>
              <a:rPr lang="en-US" dirty="0"/>
              <a:t>,</a:t>
            </a:r>
            <a:r>
              <a:rPr lang="en-US" dirty="0" smtClean="0"/>
              <a:t> </a:t>
            </a:r>
            <a:r>
              <a:rPr lang="en-US" dirty="0" err="1" smtClean="0"/>
              <a:t>l’analisi</a:t>
            </a:r>
            <a:r>
              <a:rPr lang="en-US" dirty="0" smtClean="0"/>
              <a:t> </a:t>
            </a:r>
            <a:r>
              <a:rPr lang="en-US" dirty="0" err="1" smtClean="0"/>
              <a:t>della</a:t>
            </a:r>
            <a:r>
              <a:rPr lang="en-US" dirty="0" smtClean="0"/>
              <a:t> </a:t>
            </a:r>
            <a:r>
              <a:rPr lang="en-US" dirty="0" err="1" smtClean="0"/>
              <a:t>tono</a:t>
            </a:r>
            <a:r>
              <a:rPr lang="en-US" dirty="0" smtClean="0"/>
              <a:t> e </a:t>
            </a:r>
            <a:r>
              <a:rPr lang="en-US" dirty="0" err="1" smtClean="0"/>
              <a:t>dei</a:t>
            </a:r>
            <a:r>
              <a:rPr lang="en-US" dirty="0" smtClean="0"/>
              <a:t> </a:t>
            </a:r>
            <a:r>
              <a:rPr lang="en-US" dirty="0" err="1" smtClean="0"/>
              <a:t>vocaboli</a:t>
            </a:r>
            <a:r>
              <a:rPr lang="en-US" dirty="0" smtClean="0"/>
              <a:t>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730D388-5B29-4126-AC54-A0FD22452F77}" type="datetime1">
              <a:rPr lang="it-IT" altLang="it-IT" smtClean="0"/>
              <a:pPr>
                <a:defRPr/>
              </a:pPr>
              <a:t>14/01/2019</a:t>
            </a:fld>
            <a:endParaRPr lang="it-IT" alt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it-IT" dirty="0" smtClean="0"/>
              <a:t>Deception Detection using Facial Action Units</a:t>
            </a:r>
            <a:endParaRPr lang="it-IT" altLang="it-I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 altLang="it-IT" smtClean="0"/>
              <a:t>Pagina </a:t>
            </a:r>
            <a:fld id="{A5888ACF-FC31-4A35-9932-E1138572A9AA}" type="slidenum">
              <a:rPr lang="it-IT" altLang="it-IT" smtClean="0"/>
              <a:pPr>
                <a:defRPr/>
              </a:pPr>
              <a:t>20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713683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730D388-5B29-4126-AC54-A0FD22452F77}" type="datetime1">
              <a:rPr lang="it-IT" altLang="it-IT" smtClean="0"/>
              <a:pPr>
                <a:defRPr/>
              </a:pPr>
              <a:t>14/01/2019</a:t>
            </a:fld>
            <a:endParaRPr lang="it-IT" alt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it-IT" dirty="0" smtClean="0"/>
              <a:t>Deception Detection using Facial Action Units</a:t>
            </a:r>
            <a:endParaRPr lang="it-IT" altLang="it-I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 altLang="it-IT" smtClean="0"/>
              <a:t>Pagina </a:t>
            </a:r>
            <a:fld id="{A5888ACF-FC31-4A35-9932-E1138572A9AA}" type="slidenum">
              <a:rPr lang="it-IT" altLang="it-IT" smtClean="0"/>
              <a:pPr>
                <a:defRPr/>
              </a:pPr>
              <a:t>21</a:t>
            </a:fld>
            <a:endParaRPr lang="it-IT" altLang="it-IT"/>
          </a:p>
        </p:txBody>
      </p:sp>
      <p:sp>
        <p:nvSpPr>
          <p:cNvPr id="9" name="Title 1"/>
          <p:cNvSpPr txBox="1">
            <a:spLocks/>
          </p:cNvSpPr>
          <p:nvPr/>
        </p:nvSpPr>
        <p:spPr bwMode="auto">
          <a:xfrm>
            <a:off x="0" y="2636912"/>
            <a:ext cx="9144000" cy="238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sz="4000" dirty="0" smtClean="0"/>
              <a:t>Grazie </a:t>
            </a:r>
            <a:r>
              <a:rPr lang="en-US" sz="4000" dirty="0" err="1" smtClean="0"/>
              <a:t>dell’attenzione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4199381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730D388-5B29-4126-AC54-A0FD22452F77}" type="datetime1">
              <a:rPr lang="it-IT" altLang="it-IT" smtClean="0"/>
              <a:pPr>
                <a:defRPr/>
              </a:pPr>
              <a:t>14/01/2019</a:t>
            </a:fld>
            <a:endParaRPr lang="it-IT" alt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it-IT" dirty="0" smtClean="0"/>
              <a:t>Deception Detection using Facial Action Units</a:t>
            </a:r>
            <a:endParaRPr lang="it-IT" altLang="it-I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 altLang="it-IT" smtClean="0"/>
              <a:t>Pagina </a:t>
            </a:r>
            <a:fld id="{A5888ACF-FC31-4A35-9932-E1138572A9AA}" type="slidenum">
              <a:rPr lang="it-IT" altLang="it-IT" smtClean="0"/>
              <a:pPr>
                <a:defRPr/>
              </a:pPr>
              <a:t>22</a:t>
            </a:fld>
            <a:endParaRPr lang="it-IT" altLang="it-IT"/>
          </a:p>
        </p:txBody>
      </p:sp>
      <p:pic>
        <p:nvPicPr>
          <p:cNvPr id="1028" name="Picture 4" descr="Image result for questions?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1340768"/>
            <a:ext cx="5703239" cy="3744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764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Scopo</a:t>
            </a:r>
            <a:r>
              <a:rPr lang="en-US" dirty="0" smtClean="0"/>
              <a:t> del </a:t>
            </a:r>
            <a:r>
              <a:rPr lang="en-US" dirty="0" err="1" smtClean="0"/>
              <a:t>lavoro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6013" y="1203672"/>
            <a:ext cx="7559675" cy="4385568"/>
          </a:xfrm>
        </p:spPr>
        <p:txBody>
          <a:bodyPr/>
          <a:lstStyle/>
          <a:p>
            <a:r>
              <a:rPr lang="en-US" b="1" dirty="0" err="1" smtClean="0"/>
              <a:t>Obiettivo</a:t>
            </a:r>
            <a:r>
              <a:rPr lang="en-US" b="1" dirty="0" smtClean="0"/>
              <a:t>:</a:t>
            </a:r>
            <a:r>
              <a:rPr lang="en-US" dirty="0" smtClean="0"/>
              <a:t> </a:t>
            </a:r>
            <a:r>
              <a:rPr lang="en-US" dirty="0" err="1" smtClean="0"/>
              <a:t>Classificare</a:t>
            </a:r>
            <a:r>
              <a:rPr lang="en-US" dirty="0" smtClean="0"/>
              <a:t> video </a:t>
            </a:r>
            <a:r>
              <a:rPr lang="en-US" dirty="0" err="1" smtClean="0"/>
              <a:t>contenenti</a:t>
            </a:r>
            <a:r>
              <a:rPr lang="en-US" dirty="0" smtClean="0"/>
              <a:t> </a:t>
            </a:r>
            <a:r>
              <a:rPr lang="en-US" dirty="0" err="1" smtClean="0"/>
              <a:t>soggetti</a:t>
            </a:r>
            <a:r>
              <a:rPr lang="en-US" dirty="0" smtClean="0"/>
              <a:t> </a:t>
            </a:r>
            <a:r>
              <a:rPr lang="en-US" dirty="0" err="1" smtClean="0"/>
              <a:t>che</a:t>
            </a:r>
            <a:r>
              <a:rPr lang="en-US" dirty="0" smtClean="0"/>
              <a:t> </a:t>
            </a:r>
            <a:r>
              <a:rPr lang="en-US" dirty="0" err="1" smtClean="0"/>
              <a:t>mentono</a:t>
            </a:r>
            <a:r>
              <a:rPr lang="en-US" dirty="0" smtClean="0"/>
              <a:t> o </a:t>
            </a:r>
            <a:r>
              <a:rPr lang="en-US" dirty="0" err="1" smtClean="0"/>
              <a:t>dicono</a:t>
            </a:r>
            <a:r>
              <a:rPr lang="en-US" dirty="0" smtClean="0"/>
              <a:t> la </a:t>
            </a:r>
            <a:r>
              <a:rPr lang="en-US" dirty="0" err="1" smtClean="0"/>
              <a:t>verita</a:t>
            </a:r>
            <a:r>
              <a:rPr lang="en-US" dirty="0" smtClean="0"/>
              <a:t>’.</a:t>
            </a:r>
          </a:p>
          <a:p>
            <a:pPr lvl="1"/>
            <a:r>
              <a:rPr lang="en-US" dirty="0" smtClean="0"/>
              <a:t>In </a:t>
            </a:r>
            <a:r>
              <a:rPr lang="en-US" dirty="0" err="1" smtClean="0"/>
              <a:t>particolare</a:t>
            </a:r>
            <a:r>
              <a:rPr lang="en-US" dirty="0" smtClean="0"/>
              <a:t> </a:t>
            </a:r>
            <a:r>
              <a:rPr lang="en-US" dirty="0" err="1" smtClean="0"/>
              <a:t>analizzandone</a:t>
            </a:r>
            <a:r>
              <a:rPr lang="en-US" dirty="0" smtClean="0"/>
              <a:t> </a:t>
            </a:r>
            <a:r>
              <a:rPr lang="en-US" dirty="0" err="1" smtClean="0"/>
              <a:t>i</a:t>
            </a:r>
            <a:r>
              <a:rPr lang="en-US" dirty="0" smtClean="0"/>
              <a:t> </a:t>
            </a:r>
            <a:r>
              <a:rPr lang="en-US" dirty="0" err="1" smtClean="0"/>
              <a:t>movimenti</a:t>
            </a:r>
            <a:r>
              <a:rPr lang="en-US" dirty="0" smtClean="0"/>
              <a:t> </a:t>
            </a:r>
            <a:r>
              <a:rPr lang="en-US" dirty="0" err="1" smtClean="0"/>
              <a:t>dei</a:t>
            </a:r>
            <a:r>
              <a:rPr lang="en-US" dirty="0" smtClean="0"/>
              <a:t> </a:t>
            </a:r>
            <a:r>
              <a:rPr lang="en-US" dirty="0" err="1" smtClean="0"/>
              <a:t>muscoli</a:t>
            </a:r>
            <a:r>
              <a:rPr lang="en-US" dirty="0" smtClean="0"/>
              <a:t> </a:t>
            </a:r>
            <a:r>
              <a:rPr lang="en-US" dirty="0" err="1" smtClean="0"/>
              <a:t>facciali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730D388-5B29-4126-AC54-A0FD22452F77}" type="datetime1">
              <a:rPr lang="it-IT" altLang="it-IT" smtClean="0"/>
              <a:pPr>
                <a:defRPr/>
              </a:pPr>
              <a:t>14/01/2019</a:t>
            </a:fld>
            <a:endParaRPr lang="it-IT" alt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it-IT" dirty="0" smtClean="0"/>
              <a:t>Deception Detection using Facial Action Units</a:t>
            </a:r>
            <a:endParaRPr lang="it-IT" altLang="it-I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 altLang="it-IT" smtClean="0"/>
              <a:t>Pagina </a:t>
            </a:r>
            <a:fld id="{A5888ACF-FC31-4A35-9932-E1138572A9AA}" type="slidenum">
              <a:rPr lang="it-IT" altLang="it-IT" smtClean="0"/>
              <a:pPr>
                <a:defRPr/>
              </a:pPr>
              <a:t>3</a:t>
            </a:fld>
            <a:endParaRPr lang="it-IT" altLang="it-IT"/>
          </a:p>
        </p:txBody>
      </p:sp>
      <p:pic>
        <p:nvPicPr>
          <p:cNvPr id="7" name="Content Placeholder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2852936"/>
            <a:ext cx="6624736" cy="2736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735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Possibili</a:t>
            </a:r>
            <a:r>
              <a:rPr lang="en-US" dirty="0" smtClean="0"/>
              <a:t> </a:t>
            </a:r>
            <a:r>
              <a:rPr lang="en-US" dirty="0" err="1" smtClean="0"/>
              <a:t>applicazioni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6012" y="1203672"/>
            <a:ext cx="7559675" cy="4385568"/>
          </a:xfrm>
        </p:spPr>
        <p:txBody>
          <a:bodyPr/>
          <a:lstStyle/>
          <a:p>
            <a:r>
              <a:rPr lang="en-US" dirty="0" err="1" smtClean="0"/>
              <a:t>Controlli</a:t>
            </a:r>
            <a:r>
              <a:rPr lang="en-US" dirty="0" smtClean="0"/>
              <a:t> di </a:t>
            </a:r>
            <a:r>
              <a:rPr lang="en-US" dirty="0" err="1" smtClean="0"/>
              <a:t>sicurezza</a:t>
            </a:r>
            <a:r>
              <a:rPr lang="en-US" dirty="0" smtClean="0"/>
              <a:t> (</a:t>
            </a:r>
            <a:r>
              <a:rPr lang="en-US" dirty="0" err="1" smtClean="0"/>
              <a:t>aereoporti</a:t>
            </a:r>
            <a:r>
              <a:rPr lang="en-US" dirty="0" smtClean="0"/>
              <a:t>, </a:t>
            </a:r>
            <a:r>
              <a:rPr lang="en-US" dirty="0" err="1" smtClean="0"/>
              <a:t>stazioni</a:t>
            </a:r>
            <a:r>
              <a:rPr lang="en-US" dirty="0" smtClean="0"/>
              <a:t>);</a:t>
            </a:r>
          </a:p>
          <a:p>
            <a:r>
              <a:rPr lang="en-US" dirty="0" err="1" smtClean="0"/>
              <a:t>Interrogazioni</a:t>
            </a:r>
            <a:r>
              <a:rPr lang="en-US" dirty="0" smtClean="0"/>
              <a:t> </a:t>
            </a:r>
            <a:r>
              <a:rPr lang="en-US" dirty="0" err="1" smtClean="0"/>
              <a:t>della</a:t>
            </a:r>
            <a:r>
              <a:rPr lang="en-US" dirty="0" smtClean="0"/>
              <a:t> </a:t>
            </a:r>
            <a:r>
              <a:rPr lang="en-US" dirty="0" err="1" smtClean="0"/>
              <a:t>polizia</a:t>
            </a:r>
            <a:r>
              <a:rPr lang="en-US" dirty="0" smtClean="0"/>
              <a:t>;</a:t>
            </a:r>
          </a:p>
          <a:p>
            <a:r>
              <a:rPr lang="en-US" dirty="0" err="1" smtClean="0"/>
              <a:t>Analisi</a:t>
            </a:r>
            <a:r>
              <a:rPr lang="en-US" dirty="0" smtClean="0"/>
              <a:t> di </a:t>
            </a:r>
            <a:r>
              <a:rPr lang="en-US" dirty="0" err="1" smtClean="0"/>
              <a:t>discorsi</a:t>
            </a:r>
            <a:r>
              <a:rPr lang="en-US" dirty="0" smtClean="0"/>
              <a:t> </a:t>
            </a:r>
            <a:r>
              <a:rPr lang="en-US" dirty="0" err="1" smtClean="0"/>
              <a:t>politici</a:t>
            </a:r>
            <a:r>
              <a:rPr lang="en-US" dirty="0" smtClean="0"/>
              <a:t>.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730D388-5B29-4126-AC54-A0FD22452F77}" type="datetime1">
              <a:rPr lang="it-IT" altLang="it-IT" smtClean="0"/>
              <a:pPr>
                <a:defRPr/>
              </a:pPr>
              <a:t>14/01/2019</a:t>
            </a:fld>
            <a:endParaRPr lang="it-IT" alt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it-IT" dirty="0" smtClean="0"/>
              <a:t>Deception Detection using Facial Action Units</a:t>
            </a:r>
            <a:endParaRPr lang="it-IT" altLang="it-I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 altLang="it-IT" smtClean="0"/>
              <a:t>Pagina </a:t>
            </a:r>
            <a:fld id="{A5888ACF-FC31-4A35-9932-E1138572A9AA}" type="slidenum">
              <a:rPr lang="it-IT" altLang="it-IT" smtClean="0"/>
              <a:pPr>
                <a:defRPr/>
              </a:pPr>
              <a:t>4</a:t>
            </a:fld>
            <a:endParaRPr lang="it-IT" altLang="it-IT"/>
          </a:p>
        </p:txBody>
      </p:sp>
      <p:pic>
        <p:nvPicPr>
          <p:cNvPr id="2050" name="Picture 2" descr="Image result for surveillanc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2937848"/>
            <a:ext cx="4418984" cy="2651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9948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Differenti</a:t>
            </a:r>
            <a:r>
              <a:rPr lang="en-US" dirty="0" smtClean="0"/>
              <a:t> </a:t>
            </a:r>
            <a:r>
              <a:rPr lang="en-US" dirty="0" err="1" smtClean="0"/>
              <a:t>metodi</a:t>
            </a:r>
            <a:r>
              <a:rPr lang="en-US" dirty="0" smtClean="0"/>
              <a:t> per </a:t>
            </a:r>
            <a:r>
              <a:rPr lang="en-US" dirty="0" err="1" smtClean="0"/>
              <a:t>scoprire</a:t>
            </a:r>
            <a:r>
              <a:rPr lang="en-US" dirty="0" smtClean="0"/>
              <a:t> le </a:t>
            </a:r>
            <a:r>
              <a:rPr lang="en-US" dirty="0" err="1" smtClean="0"/>
              <a:t>menzogne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6013" y="1203672"/>
            <a:ext cx="7559675" cy="4385568"/>
          </a:xfrm>
        </p:spPr>
        <p:txBody>
          <a:bodyPr/>
          <a:lstStyle/>
          <a:p>
            <a:r>
              <a:rPr lang="en-US" dirty="0" err="1" smtClean="0"/>
              <a:t>Linguaggio</a:t>
            </a:r>
            <a:r>
              <a:rPr lang="en-US" dirty="0" smtClean="0"/>
              <a:t> del </a:t>
            </a:r>
            <a:r>
              <a:rPr lang="en-US" dirty="0" err="1" smtClean="0"/>
              <a:t>corpo</a:t>
            </a:r>
            <a:r>
              <a:rPr lang="en-US" dirty="0" smtClean="0"/>
              <a:t>;</a:t>
            </a:r>
          </a:p>
          <a:p>
            <a:r>
              <a:rPr lang="en-US" dirty="0" err="1" smtClean="0"/>
              <a:t>Posizione</a:t>
            </a:r>
            <a:r>
              <a:rPr lang="en-US" dirty="0" smtClean="0"/>
              <a:t> </a:t>
            </a:r>
            <a:r>
              <a:rPr lang="en-US" dirty="0" err="1" smtClean="0"/>
              <a:t>degli</a:t>
            </a:r>
            <a:r>
              <a:rPr lang="en-US" dirty="0" smtClean="0"/>
              <a:t> </a:t>
            </a:r>
            <a:r>
              <a:rPr lang="en-US" dirty="0" err="1" smtClean="0"/>
              <a:t>occhi</a:t>
            </a:r>
            <a:r>
              <a:rPr lang="en-US" dirty="0" smtClean="0"/>
              <a:t>;</a:t>
            </a:r>
          </a:p>
          <a:p>
            <a:r>
              <a:rPr lang="en-US" dirty="0" err="1"/>
              <a:t>Scelta</a:t>
            </a:r>
            <a:r>
              <a:rPr lang="en-US" dirty="0"/>
              <a:t> </a:t>
            </a:r>
            <a:r>
              <a:rPr lang="en-US" dirty="0" err="1"/>
              <a:t>dei</a:t>
            </a:r>
            <a:r>
              <a:rPr lang="en-US" dirty="0"/>
              <a:t> </a:t>
            </a:r>
            <a:r>
              <a:rPr lang="en-US" dirty="0" err="1"/>
              <a:t>vocaboli</a:t>
            </a:r>
            <a:r>
              <a:rPr lang="en-US" dirty="0" smtClean="0"/>
              <a:t>;</a:t>
            </a:r>
          </a:p>
          <a:p>
            <a:r>
              <a:rPr lang="en-US" dirty="0" err="1"/>
              <a:t>Tono</a:t>
            </a:r>
            <a:r>
              <a:rPr lang="en-US" dirty="0"/>
              <a:t> </a:t>
            </a:r>
            <a:r>
              <a:rPr lang="en-US" dirty="0" err="1"/>
              <a:t>della</a:t>
            </a:r>
            <a:r>
              <a:rPr lang="en-US" dirty="0"/>
              <a:t> voce;</a:t>
            </a:r>
            <a:endParaRPr lang="en-US" dirty="0" smtClean="0"/>
          </a:p>
          <a:p>
            <a:r>
              <a:rPr lang="en-US" dirty="0" err="1"/>
              <a:t>E</a:t>
            </a:r>
            <a:r>
              <a:rPr lang="en-US" dirty="0" err="1" smtClean="0"/>
              <a:t>spressioni</a:t>
            </a:r>
            <a:r>
              <a:rPr lang="en-US" dirty="0" smtClean="0"/>
              <a:t>;</a:t>
            </a:r>
          </a:p>
          <a:p>
            <a:r>
              <a:rPr lang="en-US" dirty="0" smtClean="0"/>
              <a:t>EEG;</a:t>
            </a:r>
          </a:p>
          <a:p>
            <a:r>
              <a:rPr lang="en-US" dirty="0" err="1" smtClean="0"/>
              <a:t>Poligrafo</a:t>
            </a:r>
            <a:r>
              <a:rPr lang="en-US" dirty="0" smtClean="0"/>
              <a:t>;</a:t>
            </a:r>
          </a:p>
          <a:p>
            <a:r>
              <a:rPr lang="en-US" dirty="0" smtClean="0"/>
              <a:t>…</a:t>
            </a:r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730D388-5B29-4126-AC54-A0FD22452F77}" type="datetime1">
              <a:rPr lang="it-IT" altLang="it-IT" smtClean="0"/>
              <a:pPr>
                <a:defRPr/>
              </a:pPr>
              <a:t>14/01/2019</a:t>
            </a:fld>
            <a:endParaRPr lang="it-IT" altLang="it-IT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it-IT" dirty="0" smtClean="0"/>
              <a:t>Deception Detection using Facial Action Units</a:t>
            </a:r>
            <a:endParaRPr lang="it-IT" altLang="it-I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 altLang="it-IT" smtClean="0"/>
              <a:t>Pagina </a:t>
            </a:r>
            <a:fld id="{A5888ACF-FC31-4A35-9932-E1138572A9AA}" type="slidenum">
              <a:rPr lang="it-IT" altLang="it-IT" smtClean="0"/>
              <a:pPr>
                <a:defRPr/>
              </a:pPr>
              <a:t>5</a:t>
            </a:fld>
            <a:endParaRPr lang="it-IT" altLang="it-IT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8910" y="2564904"/>
            <a:ext cx="4702458" cy="3024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356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Action Units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6013" y="1203672"/>
            <a:ext cx="7342187" cy="4385568"/>
          </a:xfrm>
        </p:spPr>
        <p:txBody>
          <a:bodyPr/>
          <a:lstStyle/>
          <a:p>
            <a:r>
              <a:rPr lang="en-US" dirty="0" smtClean="0"/>
              <a:t>Action Units (AU) </a:t>
            </a:r>
            <a:r>
              <a:rPr lang="en-US" dirty="0" err="1" smtClean="0"/>
              <a:t>corrispondono</a:t>
            </a:r>
            <a:r>
              <a:rPr lang="en-US" dirty="0" smtClean="0"/>
              <a:t> ad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contrazione</a:t>
            </a:r>
            <a:r>
              <a:rPr lang="en-US" dirty="0" smtClean="0"/>
              <a:t> o </a:t>
            </a:r>
            <a:r>
              <a:rPr lang="en-US" dirty="0" err="1" smtClean="0"/>
              <a:t>rilassamento</a:t>
            </a:r>
            <a:r>
              <a:rPr lang="en-US" dirty="0" smtClean="0"/>
              <a:t> di </a:t>
            </a:r>
            <a:r>
              <a:rPr lang="en-US" dirty="0" err="1" smtClean="0"/>
              <a:t>uno</a:t>
            </a:r>
            <a:r>
              <a:rPr lang="en-US" dirty="0" smtClean="0"/>
              <a:t> o </a:t>
            </a:r>
            <a:r>
              <a:rPr lang="en-US" dirty="0" err="1" smtClean="0"/>
              <a:t>piu</a:t>
            </a:r>
            <a:r>
              <a:rPr lang="en-US" dirty="0" smtClean="0"/>
              <a:t>’ </a:t>
            </a:r>
            <a:r>
              <a:rPr lang="en-US" dirty="0" err="1" smtClean="0"/>
              <a:t>muscoli</a:t>
            </a:r>
            <a:r>
              <a:rPr lang="en-US" dirty="0"/>
              <a:t>.</a:t>
            </a:r>
            <a:endParaRPr lang="en-US" dirty="0" smtClean="0"/>
          </a:p>
          <a:p>
            <a:r>
              <a:rPr lang="en-US" dirty="0" smtClean="0"/>
              <a:t>AU </a:t>
            </a:r>
            <a:r>
              <a:rPr lang="en-US" dirty="0" err="1" smtClean="0"/>
              <a:t>usate</a:t>
            </a:r>
            <a:r>
              <a:rPr lang="en-US" dirty="0" smtClean="0"/>
              <a:t> per </a:t>
            </a:r>
            <a:r>
              <a:rPr lang="en-US" dirty="0" err="1" smtClean="0"/>
              <a:t>codificare</a:t>
            </a:r>
            <a:r>
              <a:rPr lang="en-US" dirty="0" smtClean="0"/>
              <a:t> </a:t>
            </a:r>
            <a:r>
              <a:rPr lang="en-US" dirty="0" err="1" smtClean="0"/>
              <a:t>emozioni</a:t>
            </a:r>
            <a:r>
              <a:rPr lang="en-US" dirty="0" smtClean="0"/>
              <a:t> </a:t>
            </a:r>
            <a:r>
              <a:rPr lang="en-US" dirty="0" err="1" smtClean="0"/>
              <a:t>ed</a:t>
            </a:r>
            <a:r>
              <a:rPr lang="en-US" dirty="0" smtClean="0"/>
              <a:t> </a:t>
            </a:r>
            <a:r>
              <a:rPr lang="en-US" dirty="0" err="1" smtClean="0"/>
              <a:t>espressioni</a:t>
            </a:r>
            <a:r>
              <a:rPr lang="en-US" dirty="0" smtClean="0"/>
              <a:t> in base </a:t>
            </a:r>
            <a:r>
              <a:rPr lang="en-US" dirty="0" err="1" smtClean="0"/>
              <a:t>ai</a:t>
            </a:r>
            <a:r>
              <a:rPr lang="en-US" dirty="0" smtClean="0"/>
              <a:t> </a:t>
            </a:r>
            <a:r>
              <a:rPr lang="en-US" dirty="0" err="1" smtClean="0"/>
              <a:t>muscoli</a:t>
            </a:r>
            <a:r>
              <a:rPr lang="en-US" dirty="0" smtClean="0"/>
              <a:t> </a:t>
            </a:r>
            <a:r>
              <a:rPr lang="en-US" dirty="0" err="1" smtClean="0"/>
              <a:t>utilizzati</a:t>
            </a:r>
            <a:r>
              <a:rPr lang="en-US" dirty="0" smtClean="0"/>
              <a:t>.</a:t>
            </a:r>
          </a:p>
          <a:p>
            <a:r>
              <a:rPr lang="en-US" dirty="0" smtClean="0"/>
              <a:t>AU </a:t>
            </a:r>
            <a:r>
              <a:rPr lang="en-US" dirty="0" err="1" smtClean="0"/>
              <a:t>accompagnate</a:t>
            </a:r>
            <a:r>
              <a:rPr lang="en-US" dirty="0" smtClean="0"/>
              <a:t> </a:t>
            </a:r>
            <a:r>
              <a:rPr lang="en-US" dirty="0" err="1" smtClean="0"/>
              <a:t>dalle</a:t>
            </a:r>
            <a:r>
              <a:rPr lang="en-US" dirty="0" smtClean="0"/>
              <a:t> </a:t>
            </a:r>
            <a:r>
              <a:rPr lang="en-US" dirty="0" err="1" smtClean="0"/>
              <a:t>loro</a:t>
            </a:r>
            <a:r>
              <a:rPr lang="en-US" dirty="0" smtClean="0"/>
              <a:t> </a:t>
            </a:r>
            <a:r>
              <a:rPr lang="en-US" dirty="0" err="1" smtClean="0"/>
              <a:t>intensita</a:t>
            </a:r>
            <a:r>
              <a:rPr lang="en-US" dirty="0" smtClean="0"/>
              <a:t>’.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730D388-5B29-4126-AC54-A0FD22452F77}" type="datetime1">
              <a:rPr lang="it-IT" altLang="it-IT" smtClean="0"/>
              <a:pPr>
                <a:defRPr/>
              </a:pPr>
              <a:t>14/01/2019</a:t>
            </a:fld>
            <a:endParaRPr lang="it-IT" alt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it-IT" dirty="0" smtClean="0"/>
              <a:t>Deception Detection using Facial Action Units</a:t>
            </a:r>
            <a:endParaRPr lang="it-IT" altLang="it-I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 altLang="it-IT" smtClean="0"/>
              <a:t>Pagina </a:t>
            </a:r>
            <a:fld id="{A5888ACF-FC31-4A35-9932-E1138572A9AA}" type="slidenum">
              <a:rPr lang="it-IT" altLang="it-IT" smtClean="0"/>
              <a:pPr>
                <a:defRPr/>
              </a:pPr>
              <a:t>6</a:t>
            </a:fld>
            <a:endParaRPr lang="it-IT" altLang="it-IT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6369" y="3396456"/>
            <a:ext cx="5041473" cy="2589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351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Idea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6013" y="1203672"/>
            <a:ext cx="7559675" cy="4385568"/>
          </a:xfrm>
        </p:spPr>
        <p:txBody>
          <a:bodyPr/>
          <a:lstStyle/>
          <a:p>
            <a:r>
              <a:rPr lang="en-US" dirty="0" err="1" smtClean="0"/>
              <a:t>Estrarre</a:t>
            </a:r>
            <a:r>
              <a:rPr lang="en-US" dirty="0" smtClean="0"/>
              <a:t> le AU da video di </a:t>
            </a:r>
            <a:r>
              <a:rPr lang="en-US" dirty="0" err="1" smtClean="0"/>
              <a:t>menzogne</a:t>
            </a:r>
            <a:r>
              <a:rPr lang="en-US" dirty="0" smtClean="0"/>
              <a:t> o </a:t>
            </a:r>
            <a:r>
              <a:rPr lang="en-US" dirty="0" err="1" smtClean="0"/>
              <a:t>verita</a:t>
            </a:r>
            <a:r>
              <a:rPr lang="en-US" dirty="0" smtClean="0"/>
              <a:t>’.</a:t>
            </a:r>
          </a:p>
          <a:p>
            <a:r>
              <a:rPr lang="en-US" dirty="0" err="1" smtClean="0"/>
              <a:t>Bugie</a:t>
            </a:r>
            <a:r>
              <a:rPr lang="en-US" dirty="0" smtClean="0"/>
              <a:t> e </a:t>
            </a:r>
            <a:r>
              <a:rPr lang="en-US" dirty="0" err="1" smtClean="0"/>
              <a:t>verita</a:t>
            </a:r>
            <a:r>
              <a:rPr lang="en-US" dirty="0" smtClean="0"/>
              <a:t>’ </a:t>
            </a:r>
            <a:r>
              <a:rPr lang="en-US" dirty="0" err="1" smtClean="0"/>
              <a:t>presentano</a:t>
            </a:r>
            <a:r>
              <a:rPr lang="en-US" dirty="0" smtClean="0"/>
              <a:t> </a:t>
            </a:r>
            <a:r>
              <a:rPr lang="en-US" dirty="0" err="1" smtClean="0"/>
              <a:t>combinazioni</a:t>
            </a:r>
            <a:r>
              <a:rPr lang="en-US" dirty="0" smtClean="0"/>
              <a:t> e </a:t>
            </a:r>
            <a:r>
              <a:rPr lang="en-US" dirty="0" err="1" smtClean="0"/>
              <a:t>frequenze</a:t>
            </a:r>
            <a:r>
              <a:rPr lang="en-US" dirty="0"/>
              <a:t> di AU </a:t>
            </a:r>
            <a:r>
              <a:rPr lang="en-US" dirty="0" err="1" smtClean="0"/>
              <a:t>differenti</a:t>
            </a:r>
            <a:r>
              <a:rPr lang="en-US" dirty="0" smtClean="0"/>
              <a:t>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730D388-5B29-4126-AC54-A0FD22452F77}" type="datetime1">
              <a:rPr lang="it-IT" altLang="it-IT" smtClean="0"/>
              <a:pPr>
                <a:defRPr/>
              </a:pPr>
              <a:t>14/01/2019</a:t>
            </a:fld>
            <a:endParaRPr lang="it-IT" alt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it-IT" dirty="0" smtClean="0"/>
              <a:t>Deception Detection using Facial Action Units</a:t>
            </a:r>
            <a:endParaRPr lang="it-IT" altLang="it-I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 altLang="it-IT" smtClean="0"/>
              <a:t>Pagina </a:t>
            </a:r>
            <a:fld id="{A5888ACF-FC31-4A35-9932-E1138572A9AA}" type="slidenum">
              <a:rPr lang="it-IT" altLang="it-IT" smtClean="0"/>
              <a:pPr>
                <a:defRPr/>
              </a:pPr>
              <a:t>7</a:t>
            </a:fld>
            <a:endParaRPr lang="it-IT" altLang="it-IT"/>
          </a:p>
        </p:txBody>
      </p:sp>
      <p:pic>
        <p:nvPicPr>
          <p:cNvPr id="1026" name="Picture 2" descr="Image result for truth li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2760361"/>
            <a:ext cx="4454925" cy="2828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9297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Panoramica</a:t>
            </a:r>
            <a:r>
              <a:rPr lang="en-US" dirty="0" smtClean="0"/>
              <a:t> del </a:t>
            </a:r>
            <a:r>
              <a:rPr lang="en-US" dirty="0" err="1" smtClean="0"/>
              <a:t>sistema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6013" y="1203672"/>
            <a:ext cx="7559675" cy="4385568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Input Video / Frame;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err="1" smtClean="0"/>
              <a:t>Individuazione</a:t>
            </a:r>
            <a:r>
              <a:rPr lang="en-US" dirty="0" smtClean="0"/>
              <a:t> </a:t>
            </a:r>
            <a:r>
              <a:rPr lang="en-US" dirty="0" err="1" smtClean="0"/>
              <a:t>della</a:t>
            </a:r>
            <a:r>
              <a:rPr lang="en-US" dirty="0" smtClean="0"/>
              <a:t> </a:t>
            </a:r>
            <a:r>
              <a:rPr lang="en-US" dirty="0" err="1" smtClean="0"/>
              <a:t>faccia</a:t>
            </a:r>
            <a:r>
              <a:rPr lang="en-US" dirty="0" smtClean="0"/>
              <a:t>;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err="1" smtClean="0"/>
              <a:t>Rilevamento</a:t>
            </a:r>
            <a:r>
              <a:rPr lang="en-US" dirty="0" smtClean="0"/>
              <a:t> landmark </a:t>
            </a:r>
            <a:r>
              <a:rPr lang="en-US" dirty="0" err="1" smtClean="0"/>
              <a:t>facciali</a:t>
            </a:r>
            <a:r>
              <a:rPr lang="en-US" dirty="0" smtClean="0"/>
              <a:t>;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err="1" smtClean="0"/>
              <a:t>Estrazione</a:t>
            </a:r>
            <a:r>
              <a:rPr lang="en-US" dirty="0" smtClean="0"/>
              <a:t> </a:t>
            </a:r>
            <a:r>
              <a:rPr lang="en-US" dirty="0" err="1" smtClean="0"/>
              <a:t>delle</a:t>
            </a:r>
            <a:r>
              <a:rPr lang="en-US" dirty="0" smtClean="0"/>
              <a:t> feature;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err="1" smtClean="0"/>
              <a:t>Riconoscimento</a:t>
            </a:r>
            <a:r>
              <a:rPr lang="en-US" dirty="0" smtClean="0"/>
              <a:t> </a:t>
            </a:r>
            <a:r>
              <a:rPr lang="en-US" dirty="0" err="1" smtClean="0"/>
              <a:t>delle</a:t>
            </a:r>
            <a:r>
              <a:rPr lang="en-US" dirty="0" smtClean="0"/>
              <a:t> AU;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err="1" smtClean="0"/>
              <a:t>Classificazione</a:t>
            </a:r>
            <a:r>
              <a:rPr lang="en-US" dirty="0" smtClean="0"/>
              <a:t> del video;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730D388-5B29-4126-AC54-A0FD22452F77}" type="datetime1">
              <a:rPr lang="it-IT" altLang="it-IT" smtClean="0"/>
              <a:pPr>
                <a:defRPr/>
              </a:pPr>
              <a:t>14/01/2019</a:t>
            </a:fld>
            <a:endParaRPr lang="it-IT" alt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it-IT" dirty="0" smtClean="0"/>
              <a:t>Deception Detection using Facial Action Units</a:t>
            </a:r>
            <a:endParaRPr lang="it-IT" altLang="it-I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 altLang="it-IT" smtClean="0"/>
              <a:t>Pagina </a:t>
            </a:r>
            <a:fld id="{A5888ACF-FC31-4A35-9932-E1138572A9AA}" type="slidenum">
              <a:rPr lang="it-IT" altLang="it-IT" smtClean="0"/>
              <a:pPr>
                <a:defRPr/>
              </a:pPr>
              <a:t>8</a:t>
            </a:fld>
            <a:endParaRPr lang="it-IT" altLang="it-IT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296" y="4149080"/>
            <a:ext cx="7539108" cy="163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691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Rilevamento</a:t>
            </a:r>
            <a:r>
              <a:rPr lang="en-US" dirty="0" smtClean="0"/>
              <a:t> </a:t>
            </a:r>
            <a:r>
              <a:rPr lang="en-US" dirty="0" err="1" smtClean="0"/>
              <a:t>dei</a:t>
            </a:r>
            <a:r>
              <a:rPr lang="en-US" dirty="0" smtClean="0"/>
              <a:t> Landmark </a:t>
            </a:r>
            <a:r>
              <a:rPr lang="en-US" dirty="0" err="1" smtClean="0"/>
              <a:t>Facciali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6013" y="1203672"/>
            <a:ext cx="7559675" cy="4385568"/>
          </a:xfrm>
        </p:spPr>
        <p:txBody>
          <a:bodyPr/>
          <a:lstStyle/>
          <a:p>
            <a:r>
              <a:rPr lang="en-US" dirty="0" smtClean="0"/>
              <a:t>Convolutional </a:t>
            </a:r>
            <a:r>
              <a:rPr lang="en-US" dirty="0"/>
              <a:t>Experts Constrained Local Model (CE-CLM</a:t>
            </a:r>
            <a:r>
              <a:rPr lang="en-US" dirty="0" smtClean="0"/>
              <a:t>). Due </a:t>
            </a:r>
            <a:r>
              <a:rPr lang="en-US" dirty="0" err="1" smtClean="0"/>
              <a:t>fasi</a:t>
            </a:r>
            <a:r>
              <a:rPr lang="en-US" dirty="0" smtClean="0"/>
              <a:t>:</a:t>
            </a:r>
            <a:endParaRPr lang="en-US" dirty="0"/>
          </a:p>
          <a:p>
            <a:pPr lvl="1"/>
            <a:r>
              <a:rPr lang="en-US" dirty="0"/>
              <a:t>Convolutional Experts Network </a:t>
            </a:r>
            <a:r>
              <a:rPr lang="en-US" dirty="0" smtClean="0"/>
              <a:t>come detector locale</a:t>
            </a:r>
            <a:endParaRPr lang="en-US" dirty="0"/>
          </a:p>
          <a:p>
            <a:pPr lvl="2"/>
            <a:r>
              <a:rPr lang="en-US" dirty="0"/>
              <a:t>ROI</a:t>
            </a:r>
            <a:r>
              <a:rPr lang="en-US" dirty="0" smtClean="0"/>
              <a:t> input, output </a:t>
            </a:r>
            <a:r>
              <a:rPr lang="en-US" dirty="0" err="1" smtClean="0"/>
              <a:t>posizione</a:t>
            </a:r>
            <a:r>
              <a:rPr lang="en-US" dirty="0" smtClean="0"/>
              <a:t> di un </a:t>
            </a:r>
            <a:r>
              <a:rPr lang="en-US" dirty="0" err="1" smtClean="0"/>
              <a:t>singolo</a:t>
            </a:r>
            <a:r>
              <a:rPr lang="en-US" dirty="0" smtClean="0"/>
              <a:t> landmark </a:t>
            </a:r>
            <a:r>
              <a:rPr lang="en-US" dirty="0" err="1" smtClean="0"/>
              <a:t>indipendente</a:t>
            </a:r>
            <a:r>
              <a:rPr lang="en-US" dirty="0" smtClean="0"/>
              <a:t> </a:t>
            </a:r>
            <a:r>
              <a:rPr lang="en-US" dirty="0" err="1" smtClean="0"/>
              <a:t>dagli</a:t>
            </a:r>
            <a:r>
              <a:rPr lang="en-US" dirty="0" smtClean="0"/>
              <a:t> </a:t>
            </a:r>
            <a:r>
              <a:rPr lang="en-US" dirty="0" err="1" smtClean="0"/>
              <a:t>altri</a:t>
            </a:r>
            <a:r>
              <a:rPr lang="en-US" dirty="0" smtClean="0"/>
              <a:t>.</a:t>
            </a:r>
          </a:p>
          <a:p>
            <a:pPr lvl="1"/>
            <a:r>
              <a:rPr lang="en-US" dirty="0"/>
              <a:t>Constrained Local Model</a:t>
            </a:r>
          </a:p>
          <a:p>
            <a:pPr lvl="2"/>
            <a:r>
              <a:rPr lang="en-US" dirty="0" err="1" smtClean="0"/>
              <a:t>Adatta</a:t>
            </a:r>
            <a:r>
              <a:rPr lang="en-US" dirty="0" smtClean="0"/>
              <a:t> </a:t>
            </a:r>
            <a:r>
              <a:rPr lang="en-US" dirty="0"/>
              <a:t>la </a:t>
            </a:r>
            <a:r>
              <a:rPr lang="en-US" dirty="0" err="1"/>
              <a:t>posizione</a:t>
            </a:r>
            <a:r>
              <a:rPr lang="en-US" dirty="0"/>
              <a:t> di </a:t>
            </a:r>
            <a:r>
              <a:rPr lang="en-US" dirty="0" err="1"/>
              <a:t>tutti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landmark </a:t>
            </a:r>
            <a:r>
              <a:rPr lang="en-US" dirty="0" smtClean="0"/>
              <a:t>ad un </a:t>
            </a:r>
            <a:r>
              <a:rPr lang="en-US" dirty="0" err="1" smtClean="0"/>
              <a:t>modello</a:t>
            </a:r>
            <a:r>
              <a:rPr lang="en-US" dirty="0" smtClean="0"/>
              <a:t> </a:t>
            </a:r>
            <a:r>
              <a:rPr lang="en-US" dirty="0" err="1" smtClean="0"/>
              <a:t>della</a:t>
            </a:r>
            <a:r>
              <a:rPr lang="en-US" dirty="0" smtClean="0"/>
              <a:t> </a:t>
            </a:r>
            <a:r>
              <a:rPr lang="en-US" dirty="0" err="1" smtClean="0"/>
              <a:t>faccia</a:t>
            </a:r>
            <a:r>
              <a:rPr lang="en-US" dirty="0" smtClean="0"/>
              <a:t>.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730D388-5B29-4126-AC54-A0FD22452F77}" type="datetime1">
              <a:rPr lang="it-IT" altLang="it-IT" smtClean="0"/>
              <a:pPr>
                <a:defRPr/>
              </a:pPr>
              <a:t>14/01/2019</a:t>
            </a:fld>
            <a:endParaRPr lang="it-IT" alt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it-IT" dirty="0" smtClean="0"/>
              <a:t>Deception Detection using Facial Action Units</a:t>
            </a:r>
            <a:endParaRPr lang="it-IT" altLang="it-I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 altLang="it-IT" smtClean="0"/>
              <a:t>Pagina </a:t>
            </a:r>
            <a:fld id="{A5888ACF-FC31-4A35-9932-E1138572A9AA}" type="slidenum">
              <a:rPr lang="it-IT" altLang="it-IT" smtClean="0"/>
              <a:pPr>
                <a:defRPr/>
              </a:pPr>
              <a:t>9</a:t>
            </a:fld>
            <a:endParaRPr lang="it-IT" altLang="it-IT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0512" y="3728695"/>
            <a:ext cx="3210676" cy="1860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537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la sapienza">
  <a:themeElements>
    <a:clrScheme name="">
      <a:dk1>
        <a:srgbClr val="822433"/>
      </a:dk1>
      <a:lt1>
        <a:srgbClr val="FFFFFF"/>
      </a:lt1>
      <a:dk2>
        <a:srgbClr val="822433"/>
      </a:dk2>
      <a:lt2>
        <a:srgbClr val="808080"/>
      </a:lt2>
      <a:accent1>
        <a:srgbClr val="BBE0E3"/>
      </a:accent1>
      <a:accent2>
        <a:srgbClr val="FFFF00"/>
      </a:accent2>
      <a:accent3>
        <a:srgbClr val="FFFFFF"/>
      </a:accent3>
      <a:accent4>
        <a:srgbClr val="6E1D2A"/>
      </a:accent4>
      <a:accent5>
        <a:srgbClr val="DAEDEF"/>
      </a:accent5>
      <a:accent6>
        <a:srgbClr val="E7E700"/>
      </a:accent6>
      <a:hlink>
        <a:srgbClr val="0000FF"/>
      </a:hlink>
      <a:folHlink>
        <a:srgbClr val="FF0000"/>
      </a:folHlink>
    </a:clrScheme>
    <a:fontScheme name="la sapienza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rgbClr val="000000">
                    <a:alpha val="74998"/>
                  </a:srgb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it-IT" altLang="it-IT" sz="9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ea typeface="ＭＳ Ｐゴシック" panose="020B0600070205080204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rgbClr val="000000">
                    <a:alpha val="74998"/>
                  </a:srgb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it-IT" altLang="it-IT" sz="9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ea typeface="ＭＳ Ｐゴシック" panose="020B0600070205080204" pitchFamily="34" charset="-128"/>
          </a:defRPr>
        </a:defPPr>
      </a:lstStyle>
    </a:lnDef>
  </a:objectDefaults>
  <a:extraClrSchemeLst>
    <a:extraClrScheme>
      <a:clrScheme name="la sapienza 1">
        <a:dk1>
          <a:srgbClr val="000000"/>
        </a:dk1>
        <a:lt1>
          <a:srgbClr val="FFFFFF"/>
        </a:lt1>
        <a:dk2>
          <a:srgbClr val="FFFFFF"/>
        </a:dk2>
        <a:lt2>
          <a:srgbClr val="2D2015"/>
        </a:lt2>
        <a:accent1>
          <a:srgbClr val="7C7C7C"/>
        </a:accent1>
        <a:accent2>
          <a:srgbClr val="FFFF7E"/>
        </a:accent2>
        <a:accent3>
          <a:srgbClr val="FFFFFF"/>
        </a:accent3>
        <a:accent4>
          <a:srgbClr val="000000"/>
        </a:accent4>
        <a:accent5>
          <a:srgbClr val="BFBFBF"/>
        </a:accent5>
        <a:accent6>
          <a:srgbClr val="E7E772"/>
        </a:accent6>
        <a:hlink>
          <a:srgbClr val="066778"/>
        </a:hlink>
        <a:folHlink>
          <a:srgbClr val="83002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Marco:Applications:Microsoft Office 2004:Modelli:Modelli personali:la sapienza.pot</Template>
  <TotalTime>19390</TotalTime>
  <Words>1793</Words>
  <Application>Microsoft Office PowerPoint</Application>
  <PresentationFormat>On-screen Show (4:3)</PresentationFormat>
  <Paragraphs>244</Paragraphs>
  <Slides>22</Slides>
  <Notes>21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ＭＳ Ｐゴシック</vt:lpstr>
      <vt:lpstr>Arial</vt:lpstr>
      <vt:lpstr>Mangal</vt:lpstr>
      <vt:lpstr>la sapienza</vt:lpstr>
      <vt:lpstr>Deception Detection using Facial Action Units</vt:lpstr>
      <vt:lpstr>Outline</vt:lpstr>
      <vt:lpstr>Scopo del lavoro</vt:lpstr>
      <vt:lpstr>Possibili applicazioni</vt:lpstr>
      <vt:lpstr>Differenti metodi per scoprire le menzogne</vt:lpstr>
      <vt:lpstr>Action Units</vt:lpstr>
      <vt:lpstr>Idea</vt:lpstr>
      <vt:lpstr>Panoramica del sistema</vt:lpstr>
      <vt:lpstr>Rilevamento dei Landmark Facciali</vt:lpstr>
      <vt:lpstr>Estrazione delle feature</vt:lpstr>
      <vt:lpstr>Estrazione delle feature</vt:lpstr>
      <vt:lpstr>Riconoscimento delle Action Unit</vt:lpstr>
      <vt:lpstr>Dataset per Action Unit Detection</vt:lpstr>
      <vt:lpstr>Riconoscimento delle Action Unit</vt:lpstr>
      <vt:lpstr>Dataset per il riconoscimento delle menzogne</vt:lpstr>
      <vt:lpstr>Dataset per il riconoscimento delle menzogne</vt:lpstr>
      <vt:lpstr>Riconoscimento delle Menzogne</vt:lpstr>
      <vt:lpstr>Riconoscimento delle Menzogne</vt:lpstr>
      <vt:lpstr>Risultati</vt:lpstr>
      <vt:lpstr>Sviluppi Futuri</vt:lpstr>
      <vt:lpstr>PowerPoint Presentation</vt:lpstr>
      <vt:lpstr>Questions?</vt:lpstr>
    </vt:vector>
  </TitlesOfParts>
  <Manager/>
  <Company>- -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di PowerPoint</dc:title>
  <dc:subject/>
  <dc:creator>- -</dc:creator>
  <cp:keywords/>
  <dc:description/>
  <cp:lastModifiedBy>AscaL</cp:lastModifiedBy>
  <cp:revision>523</cp:revision>
  <dcterms:created xsi:type="dcterms:W3CDTF">2006-11-20T16:13:10Z</dcterms:created>
  <dcterms:modified xsi:type="dcterms:W3CDTF">2019-01-14T15:32:18Z</dcterms:modified>
  <cp:category/>
</cp:coreProperties>
</file>